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5" r:id="rId2"/>
    <p:sldMasterId id="2147483667" r:id="rId3"/>
    <p:sldMasterId id="2147483679" r:id="rId4"/>
  </p:sldMasterIdLst>
  <p:notesMasterIdLst>
    <p:notesMasterId r:id="rId193"/>
  </p:notesMasterIdLst>
  <p:sldIdLst>
    <p:sldId id="256" r:id="rId5"/>
    <p:sldId id="638" r:id="rId6"/>
    <p:sldId id="643" r:id="rId7"/>
    <p:sldId id="642" r:id="rId8"/>
    <p:sldId id="644" r:id="rId9"/>
    <p:sldId id="282" r:id="rId10"/>
    <p:sldId id="289" r:id="rId11"/>
    <p:sldId id="628" r:id="rId12"/>
    <p:sldId id="288" r:id="rId13"/>
    <p:sldId id="290" r:id="rId14"/>
    <p:sldId id="291" r:id="rId15"/>
    <p:sldId id="645" r:id="rId16"/>
    <p:sldId id="646" r:id="rId17"/>
    <p:sldId id="292" r:id="rId18"/>
    <p:sldId id="636" r:id="rId19"/>
    <p:sldId id="283" r:id="rId20"/>
    <p:sldId id="639" r:id="rId21"/>
    <p:sldId id="647" r:id="rId22"/>
    <p:sldId id="648" r:id="rId23"/>
    <p:sldId id="650" r:id="rId24"/>
    <p:sldId id="640" r:id="rId25"/>
    <p:sldId id="641" r:id="rId26"/>
    <p:sldId id="651" r:id="rId27"/>
    <p:sldId id="257" r:id="rId28"/>
    <p:sldId id="258" r:id="rId29"/>
    <p:sldId id="259" r:id="rId30"/>
    <p:sldId id="260" r:id="rId31"/>
    <p:sldId id="652" r:id="rId32"/>
    <p:sldId id="653" r:id="rId33"/>
    <p:sldId id="277" r:id="rId34"/>
    <p:sldId id="280" r:id="rId35"/>
    <p:sldId id="296" r:id="rId36"/>
    <p:sldId id="298" r:id="rId37"/>
    <p:sldId id="654" r:id="rId38"/>
    <p:sldId id="297" r:id="rId39"/>
    <p:sldId id="655" r:id="rId40"/>
    <p:sldId id="293" r:id="rId41"/>
    <p:sldId id="270" r:id="rId42"/>
    <p:sldId id="294" r:id="rId43"/>
    <p:sldId id="286" r:id="rId44"/>
    <p:sldId id="295" r:id="rId45"/>
    <p:sldId id="285" r:id="rId46"/>
    <p:sldId id="271" r:id="rId47"/>
    <p:sldId id="656" r:id="rId48"/>
    <p:sldId id="657" r:id="rId49"/>
    <p:sldId id="658" r:id="rId50"/>
    <p:sldId id="659" r:id="rId51"/>
    <p:sldId id="660" r:id="rId52"/>
    <p:sldId id="661" r:id="rId53"/>
    <p:sldId id="308" r:id="rId54"/>
    <p:sldId id="312" r:id="rId55"/>
    <p:sldId id="309" r:id="rId56"/>
    <p:sldId id="662" r:id="rId57"/>
    <p:sldId id="314" r:id="rId58"/>
    <p:sldId id="303" r:id="rId59"/>
    <p:sldId id="663" r:id="rId60"/>
    <p:sldId id="315" r:id="rId61"/>
    <p:sldId id="664" r:id="rId62"/>
    <p:sldId id="300" r:id="rId63"/>
    <p:sldId id="267" r:id="rId64"/>
    <p:sldId id="665" r:id="rId65"/>
    <p:sldId id="307" r:id="rId66"/>
    <p:sldId id="666" r:id="rId67"/>
    <p:sldId id="667" r:id="rId68"/>
    <p:sldId id="668" r:id="rId69"/>
    <p:sldId id="313" r:id="rId70"/>
    <p:sldId id="310" r:id="rId71"/>
    <p:sldId id="299" r:id="rId72"/>
    <p:sldId id="301" r:id="rId73"/>
    <p:sldId id="311" r:id="rId74"/>
    <p:sldId id="669" r:id="rId75"/>
    <p:sldId id="278" r:id="rId76"/>
    <p:sldId id="670" r:id="rId77"/>
    <p:sldId id="302" r:id="rId78"/>
    <p:sldId id="304" r:id="rId79"/>
    <p:sldId id="305" r:id="rId80"/>
    <p:sldId id="306" r:id="rId81"/>
    <p:sldId id="675" r:id="rId82"/>
    <p:sldId id="671" r:id="rId83"/>
    <p:sldId id="672" r:id="rId84"/>
    <p:sldId id="673" r:id="rId85"/>
    <p:sldId id="287" r:id="rId86"/>
    <p:sldId id="674" r:id="rId87"/>
    <p:sldId id="676" r:id="rId88"/>
    <p:sldId id="677" r:id="rId89"/>
    <p:sldId id="678" r:id="rId90"/>
    <p:sldId id="679" r:id="rId91"/>
    <p:sldId id="680" r:id="rId92"/>
    <p:sldId id="281" r:id="rId93"/>
    <p:sldId id="272" r:id="rId94"/>
    <p:sldId id="273" r:id="rId95"/>
    <p:sldId id="681" r:id="rId96"/>
    <p:sldId id="682" r:id="rId97"/>
    <p:sldId id="284" r:id="rId98"/>
    <p:sldId id="683" r:id="rId99"/>
    <p:sldId id="275" r:id="rId100"/>
    <p:sldId id="684" r:id="rId101"/>
    <p:sldId id="274" r:id="rId102"/>
    <p:sldId id="685" r:id="rId103"/>
    <p:sldId id="686" r:id="rId104"/>
    <p:sldId id="276" r:id="rId105"/>
    <p:sldId id="687" r:id="rId106"/>
    <p:sldId id="688" r:id="rId107"/>
    <p:sldId id="689" r:id="rId108"/>
    <p:sldId id="262" r:id="rId109"/>
    <p:sldId id="263" r:id="rId110"/>
    <p:sldId id="264" r:id="rId111"/>
    <p:sldId id="690" r:id="rId112"/>
    <p:sldId id="691" r:id="rId113"/>
    <p:sldId id="265" r:id="rId114"/>
    <p:sldId id="266" r:id="rId115"/>
    <p:sldId id="279" r:id="rId116"/>
    <p:sldId id="692" r:id="rId117"/>
    <p:sldId id="268" r:id="rId118"/>
    <p:sldId id="696" r:id="rId119"/>
    <p:sldId id="698" r:id="rId120"/>
    <p:sldId id="699" r:id="rId121"/>
    <p:sldId id="693" r:id="rId122"/>
    <p:sldId id="694" r:id="rId123"/>
    <p:sldId id="695" r:id="rId124"/>
    <p:sldId id="700" r:id="rId125"/>
    <p:sldId id="701" r:id="rId126"/>
    <p:sldId id="702" r:id="rId127"/>
    <p:sldId id="703" r:id="rId128"/>
    <p:sldId id="704" r:id="rId129"/>
    <p:sldId id="705" r:id="rId130"/>
    <p:sldId id="720" r:id="rId131"/>
    <p:sldId id="706" r:id="rId132"/>
    <p:sldId id="707" r:id="rId133"/>
    <p:sldId id="708" r:id="rId134"/>
    <p:sldId id="709" r:id="rId135"/>
    <p:sldId id="710" r:id="rId136"/>
    <p:sldId id="711" r:id="rId137"/>
    <p:sldId id="712" r:id="rId138"/>
    <p:sldId id="713" r:id="rId139"/>
    <p:sldId id="714" r:id="rId140"/>
    <p:sldId id="715" r:id="rId141"/>
    <p:sldId id="721" r:id="rId142"/>
    <p:sldId id="716" r:id="rId143"/>
    <p:sldId id="717" r:id="rId144"/>
    <p:sldId id="718" r:id="rId145"/>
    <p:sldId id="719" r:id="rId146"/>
    <p:sldId id="722" r:id="rId147"/>
    <p:sldId id="630" r:id="rId148"/>
    <p:sldId id="723" r:id="rId149"/>
    <p:sldId id="724" r:id="rId150"/>
    <p:sldId id="631" r:id="rId151"/>
    <p:sldId id="632" r:id="rId152"/>
    <p:sldId id="637" r:id="rId153"/>
    <p:sldId id="634" r:id="rId154"/>
    <p:sldId id="635" r:id="rId155"/>
    <p:sldId id="725" r:id="rId156"/>
    <p:sldId id="726" r:id="rId157"/>
    <p:sldId id="728" r:id="rId158"/>
    <p:sldId id="729" r:id="rId159"/>
    <p:sldId id="730" r:id="rId160"/>
    <p:sldId id="731" r:id="rId161"/>
    <p:sldId id="732" r:id="rId162"/>
    <p:sldId id="733" r:id="rId163"/>
    <p:sldId id="734" r:id="rId164"/>
    <p:sldId id="735" r:id="rId165"/>
    <p:sldId id="736" r:id="rId166"/>
    <p:sldId id="737" r:id="rId167"/>
    <p:sldId id="738" r:id="rId168"/>
    <p:sldId id="739" r:id="rId169"/>
    <p:sldId id="740" r:id="rId170"/>
    <p:sldId id="741" r:id="rId171"/>
    <p:sldId id="742" r:id="rId172"/>
    <p:sldId id="743" r:id="rId173"/>
    <p:sldId id="744" r:id="rId174"/>
    <p:sldId id="745" r:id="rId175"/>
    <p:sldId id="746" r:id="rId176"/>
    <p:sldId id="747" r:id="rId177"/>
    <p:sldId id="748" r:id="rId178"/>
    <p:sldId id="749" r:id="rId179"/>
    <p:sldId id="750" r:id="rId180"/>
    <p:sldId id="751" r:id="rId181"/>
    <p:sldId id="752" r:id="rId182"/>
    <p:sldId id="753" r:id="rId183"/>
    <p:sldId id="754" r:id="rId184"/>
    <p:sldId id="755" r:id="rId185"/>
    <p:sldId id="756" r:id="rId186"/>
    <p:sldId id="757" r:id="rId187"/>
    <p:sldId id="727" r:id="rId188"/>
    <p:sldId id="758" r:id="rId189"/>
    <p:sldId id="759" r:id="rId190"/>
    <p:sldId id="760" r:id="rId191"/>
    <p:sldId id="261" r:id="rId1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hra Sayyed" initials="ZS" lastIdx="2" clrIdx="0">
    <p:extLst>
      <p:ext uri="{19B8F6BF-5375-455C-9EA6-DF929625EA0E}">
        <p15:presenceInfo xmlns:p15="http://schemas.microsoft.com/office/powerpoint/2012/main" userId="S::Zahra.Sayyed@partnershipagainstcancer.ca::5292c545-d13a-4bd0-aff7-38b92f08a7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27FEC-95B8-4457-A826-996E1942B348}" v="90" dt="2019-09-17T03:13:01.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70" autoAdjust="0"/>
    <p:restoredTop sz="92941" autoAdjust="0"/>
  </p:normalViewPr>
  <p:slideViewPr>
    <p:cSldViewPr snapToGrid="0">
      <p:cViewPr varScale="1">
        <p:scale>
          <a:sx n="59" d="100"/>
          <a:sy n="59" d="100"/>
        </p:scale>
        <p:origin x="689" y="38"/>
      </p:cViewPr>
      <p:guideLst>
        <p:guide orient="horz" pos="2160"/>
        <p:guide pos="2880"/>
      </p:guideLst>
    </p:cSldViewPr>
  </p:slideViewPr>
  <p:notesTextViewPr>
    <p:cViewPr>
      <p:scale>
        <a:sx n="1" d="1"/>
        <a:sy n="1" d="1"/>
      </p:scale>
      <p:origin x="0" y="0"/>
    </p:cViewPr>
  </p:notesTextViewPr>
  <p:sorterViewPr>
    <p:cViewPr>
      <p:scale>
        <a:sx n="100" d="100"/>
        <a:sy n="100" d="100"/>
      </p:scale>
      <p:origin x="0" y="-6810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viewProps" Target="viewProps.xml"/><Relationship Id="rId200"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bleStyles" Target="tableStyles.xml"/><Relationship Id="rId172" Type="http://schemas.openxmlformats.org/officeDocument/2006/relationships/slide" Target="slides/slide168.xml"/><Relationship Id="rId193"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commentAuthors" Target="commentAuthors.xml"/><Relationship Id="rId199"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presProps" Target="presProps.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hra Sayyed" userId="5292c545-d13a-4bd0-aff7-38b92f08a7de" providerId="ADAL" clId="{9812A665-6E3A-48C4-9AE3-4121188334AC}"/>
    <pc:docChg chg="undo redo custSel addSld delSld modSld">
      <pc:chgData name="Zahra Sayyed" userId="5292c545-d13a-4bd0-aff7-38b92f08a7de" providerId="ADAL" clId="{9812A665-6E3A-48C4-9AE3-4121188334AC}" dt="2019-06-13T18:55:50.383" v="886"/>
      <pc:docMkLst>
        <pc:docMk/>
      </pc:docMkLst>
      <pc:sldChg chg="addSp delSp modSp del modNotesTx">
        <pc:chgData name="Zahra Sayyed" userId="5292c545-d13a-4bd0-aff7-38b92f08a7de" providerId="ADAL" clId="{9812A665-6E3A-48C4-9AE3-4121188334AC}" dt="2019-06-13T18:46:08.869" v="825" actId="2696"/>
        <pc:sldMkLst>
          <pc:docMk/>
          <pc:sldMk cId="2471385732" sldId="257"/>
        </pc:sldMkLst>
        <pc:spChg chg="add del mod">
          <ac:chgData name="Zahra Sayyed" userId="5292c545-d13a-4bd0-aff7-38b92f08a7de" providerId="ADAL" clId="{9812A665-6E3A-48C4-9AE3-4121188334AC}" dt="2019-06-13T18:45:36.245" v="822"/>
          <ac:spMkLst>
            <pc:docMk/>
            <pc:sldMk cId="2471385732" sldId="257"/>
            <ac:spMk id="2" creationId="{00000000-0000-0000-0000-000000000000}"/>
          </ac:spMkLst>
        </pc:spChg>
        <pc:spChg chg="del mod">
          <ac:chgData name="Zahra Sayyed" userId="5292c545-d13a-4bd0-aff7-38b92f08a7de" providerId="ADAL" clId="{9812A665-6E3A-48C4-9AE3-4121188334AC}" dt="2019-06-13T18:11:32.143" v="3" actId="478"/>
          <ac:spMkLst>
            <pc:docMk/>
            <pc:sldMk cId="2471385732" sldId="257"/>
            <ac:spMk id="3" creationId="{00000000-0000-0000-0000-000000000000}"/>
          </ac:spMkLst>
        </pc:spChg>
        <pc:spChg chg="del">
          <ac:chgData name="Zahra Sayyed" userId="5292c545-d13a-4bd0-aff7-38b92f08a7de" providerId="ADAL" clId="{9812A665-6E3A-48C4-9AE3-4121188334AC}" dt="2019-06-13T18:17:22.607" v="219" actId="478"/>
          <ac:spMkLst>
            <pc:docMk/>
            <pc:sldMk cId="2471385732" sldId="257"/>
            <ac:spMk id="4" creationId="{00000000-0000-0000-0000-000000000000}"/>
          </ac:spMkLst>
        </pc:spChg>
        <pc:spChg chg="add del mod">
          <ac:chgData name="Zahra Sayyed" userId="5292c545-d13a-4bd0-aff7-38b92f08a7de" providerId="ADAL" clId="{9812A665-6E3A-48C4-9AE3-4121188334AC}" dt="2019-06-13T18:11:33.866" v="4" actId="478"/>
          <ac:spMkLst>
            <pc:docMk/>
            <pc:sldMk cId="2471385732" sldId="257"/>
            <ac:spMk id="6" creationId="{35D54E1A-341F-42C5-826C-ABDC54A0FBE6}"/>
          </ac:spMkLst>
        </pc:spChg>
        <pc:spChg chg="add del mod">
          <ac:chgData name="Zahra Sayyed" userId="5292c545-d13a-4bd0-aff7-38b92f08a7de" providerId="ADAL" clId="{9812A665-6E3A-48C4-9AE3-4121188334AC}" dt="2019-06-13T18:17:22.607" v="219" actId="478"/>
          <ac:spMkLst>
            <pc:docMk/>
            <pc:sldMk cId="2471385732" sldId="257"/>
            <ac:spMk id="8" creationId="{C5C94972-B883-49C7-86CD-70DD31080982}"/>
          </ac:spMkLst>
        </pc:spChg>
        <pc:spChg chg="add del mod">
          <ac:chgData name="Zahra Sayyed" userId="5292c545-d13a-4bd0-aff7-38b92f08a7de" providerId="ADAL" clId="{9812A665-6E3A-48C4-9AE3-4121188334AC}" dt="2019-06-13T18:17:22.607" v="219" actId="478"/>
          <ac:spMkLst>
            <pc:docMk/>
            <pc:sldMk cId="2471385732" sldId="257"/>
            <ac:spMk id="9" creationId="{F619823A-92E6-4464-B490-DE2F8E0F8F73}"/>
          </ac:spMkLst>
        </pc:spChg>
        <pc:spChg chg="add del mod">
          <ac:chgData name="Zahra Sayyed" userId="5292c545-d13a-4bd0-aff7-38b92f08a7de" providerId="ADAL" clId="{9812A665-6E3A-48C4-9AE3-4121188334AC}" dt="2019-06-13T18:17:22.607" v="219" actId="478"/>
          <ac:spMkLst>
            <pc:docMk/>
            <pc:sldMk cId="2471385732" sldId="257"/>
            <ac:spMk id="11" creationId="{A86E41D1-92D6-437C-A398-45F17CA4D085}"/>
          </ac:spMkLst>
        </pc:spChg>
        <pc:spChg chg="add del mod">
          <ac:chgData name="Zahra Sayyed" userId="5292c545-d13a-4bd0-aff7-38b92f08a7de" providerId="ADAL" clId="{9812A665-6E3A-48C4-9AE3-4121188334AC}" dt="2019-06-13T18:17:22.607" v="219" actId="478"/>
          <ac:spMkLst>
            <pc:docMk/>
            <pc:sldMk cId="2471385732" sldId="257"/>
            <ac:spMk id="15" creationId="{BB123C2C-F5AA-4D7B-BC8D-29C0C3A370C7}"/>
          </ac:spMkLst>
        </pc:spChg>
        <pc:spChg chg="add del mod">
          <ac:chgData name="Zahra Sayyed" userId="5292c545-d13a-4bd0-aff7-38b92f08a7de" providerId="ADAL" clId="{9812A665-6E3A-48C4-9AE3-4121188334AC}" dt="2019-06-13T18:17:22.607" v="219" actId="478"/>
          <ac:spMkLst>
            <pc:docMk/>
            <pc:sldMk cId="2471385732" sldId="257"/>
            <ac:spMk id="16" creationId="{76F830B4-89D1-4BA0-9718-2BA3AC06487B}"/>
          </ac:spMkLst>
        </pc:spChg>
        <pc:spChg chg="add del mod">
          <ac:chgData name="Zahra Sayyed" userId="5292c545-d13a-4bd0-aff7-38b92f08a7de" providerId="ADAL" clId="{9812A665-6E3A-48C4-9AE3-4121188334AC}" dt="2019-06-13T18:17:22.607" v="219" actId="478"/>
          <ac:spMkLst>
            <pc:docMk/>
            <pc:sldMk cId="2471385732" sldId="257"/>
            <ac:spMk id="18" creationId="{584AC111-61B9-4437-BB30-E32CD15DD1F3}"/>
          </ac:spMkLst>
        </pc:spChg>
        <pc:spChg chg="add del mod">
          <ac:chgData name="Zahra Sayyed" userId="5292c545-d13a-4bd0-aff7-38b92f08a7de" providerId="ADAL" clId="{9812A665-6E3A-48C4-9AE3-4121188334AC}" dt="2019-06-13T18:17:22.607" v="219" actId="478"/>
          <ac:spMkLst>
            <pc:docMk/>
            <pc:sldMk cId="2471385732" sldId="257"/>
            <ac:spMk id="19" creationId="{07AD2D4A-AC79-4A10-ACBB-870E33DD9C32}"/>
          </ac:spMkLst>
        </pc:spChg>
        <pc:spChg chg="add del mod">
          <ac:chgData name="Zahra Sayyed" userId="5292c545-d13a-4bd0-aff7-38b92f08a7de" providerId="ADAL" clId="{9812A665-6E3A-48C4-9AE3-4121188334AC}" dt="2019-06-13T18:17:22.607" v="219" actId="478"/>
          <ac:spMkLst>
            <pc:docMk/>
            <pc:sldMk cId="2471385732" sldId="257"/>
            <ac:spMk id="20" creationId="{81B71B5C-E6B2-4234-A07F-81CD7477B7DE}"/>
          </ac:spMkLst>
        </pc:spChg>
        <pc:spChg chg="add del mod">
          <ac:chgData name="Zahra Sayyed" userId="5292c545-d13a-4bd0-aff7-38b92f08a7de" providerId="ADAL" clId="{9812A665-6E3A-48C4-9AE3-4121188334AC}" dt="2019-06-13T18:17:22.607" v="219" actId="478"/>
          <ac:spMkLst>
            <pc:docMk/>
            <pc:sldMk cId="2471385732" sldId="257"/>
            <ac:spMk id="31" creationId="{EAB3B3D4-D28C-4348-B6DA-5883D139CD22}"/>
          </ac:spMkLst>
        </pc:spChg>
        <pc:spChg chg="add del mod">
          <ac:chgData name="Zahra Sayyed" userId="5292c545-d13a-4bd0-aff7-38b92f08a7de" providerId="ADAL" clId="{9812A665-6E3A-48C4-9AE3-4121188334AC}" dt="2019-06-13T18:17:22.607" v="219" actId="478"/>
          <ac:spMkLst>
            <pc:docMk/>
            <pc:sldMk cId="2471385732" sldId="257"/>
            <ac:spMk id="32" creationId="{DAB1650E-8D34-4A31-BBC8-F9123D643E46}"/>
          </ac:spMkLst>
        </pc:spChg>
        <pc:spChg chg="add del mod">
          <ac:chgData name="Zahra Sayyed" userId="5292c545-d13a-4bd0-aff7-38b92f08a7de" providerId="ADAL" clId="{9812A665-6E3A-48C4-9AE3-4121188334AC}" dt="2019-06-13T18:17:22.607" v="219" actId="478"/>
          <ac:spMkLst>
            <pc:docMk/>
            <pc:sldMk cId="2471385732" sldId="257"/>
            <ac:spMk id="33" creationId="{397451D9-903E-41F4-AF31-557DA2968EE9}"/>
          </ac:spMkLst>
        </pc:spChg>
        <pc:spChg chg="add del mod">
          <ac:chgData name="Zahra Sayyed" userId="5292c545-d13a-4bd0-aff7-38b92f08a7de" providerId="ADAL" clId="{9812A665-6E3A-48C4-9AE3-4121188334AC}" dt="2019-06-13T18:17:22.607" v="219" actId="478"/>
          <ac:spMkLst>
            <pc:docMk/>
            <pc:sldMk cId="2471385732" sldId="257"/>
            <ac:spMk id="34" creationId="{99B1FB62-3CE1-4F0F-BEDE-344B353ECA18}"/>
          </ac:spMkLst>
        </pc:spChg>
        <pc:spChg chg="add del mod">
          <ac:chgData name="Zahra Sayyed" userId="5292c545-d13a-4bd0-aff7-38b92f08a7de" providerId="ADAL" clId="{9812A665-6E3A-48C4-9AE3-4121188334AC}" dt="2019-06-13T18:17:22.607" v="219" actId="478"/>
          <ac:spMkLst>
            <pc:docMk/>
            <pc:sldMk cId="2471385732" sldId="257"/>
            <ac:spMk id="35" creationId="{6746C96D-B1CD-4792-90DD-B0575288A64E}"/>
          </ac:spMkLst>
        </pc:spChg>
        <pc:spChg chg="add del mod">
          <ac:chgData name="Zahra Sayyed" userId="5292c545-d13a-4bd0-aff7-38b92f08a7de" providerId="ADAL" clId="{9812A665-6E3A-48C4-9AE3-4121188334AC}" dt="2019-06-13T18:17:22.607" v="219" actId="478"/>
          <ac:spMkLst>
            <pc:docMk/>
            <pc:sldMk cId="2471385732" sldId="257"/>
            <ac:spMk id="36" creationId="{AD7A1ED4-DB8A-4FCA-9066-E05CFE60A23C}"/>
          </ac:spMkLst>
        </pc:spChg>
        <pc:spChg chg="add mod">
          <ac:chgData name="Zahra Sayyed" userId="5292c545-d13a-4bd0-aff7-38b92f08a7de" providerId="ADAL" clId="{9812A665-6E3A-48C4-9AE3-4121188334AC}" dt="2019-06-13T18:16:19.798" v="197" actId="571"/>
          <ac:spMkLst>
            <pc:docMk/>
            <pc:sldMk cId="2471385732" sldId="257"/>
            <ac:spMk id="39" creationId="{20BE0095-2453-4205-86B8-D678035591DA}"/>
          </ac:spMkLst>
        </pc:spChg>
        <pc:spChg chg="add mod">
          <ac:chgData name="Zahra Sayyed" userId="5292c545-d13a-4bd0-aff7-38b92f08a7de" providerId="ADAL" clId="{9812A665-6E3A-48C4-9AE3-4121188334AC}" dt="2019-06-13T18:16:19.798" v="197" actId="571"/>
          <ac:spMkLst>
            <pc:docMk/>
            <pc:sldMk cId="2471385732" sldId="257"/>
            <ac:spMk id="41" creationId="{4797B4D0-352D-469D-BC34-67F7913E3206}"/>
          </ac:spMkLst>
        </pc:spChg>
        <pc:spChg chg="add mod">
          <ac:chgData name="Zahra Sayyed" userId="5292c545-d13a-4bd0-aff7-38b92f08a7de" providerId="ADAL" clId="{9812A665-6E3A-48C4-9AE3-4121188334AC}" dt="2019-06-13T18:16:19.798" v="197" actId="571"/>
          <ac:spMkLst>
            <pc:docMk/>
            <pc:sldMk cId="2471385732" sldId="257"/>
            <ac:spMk id="43" creationId="{800F1040-1E86-4BEF-A6EF-5C758C8B807F}"/>
          </ac:spMkLst>
        </pc:spChg>
        <pc:spChg chg="add mod">
          <ac:chgData name="Zahra Sayyed" userId="5292c545-d13a-4bd0-aff7-38b92f08a7de" providerId="ADAL" clId="{9812A665-6E3A-48C4-9AE3-4121188334AC}" dt="2019-06-13T18:16:19.798" v="197" actId="571"/>
          <ac:spMkLst>
            <pc:docMk/>
            <pc:sldMk cId="2471385732" sldId="257"/>
            <ac:spMk id="44" creationId="{0D8F7A66-C67D-45EF-A13B-64798BAD8DC3}"/>
          </ac:spMkLst>
        </pc:spChg>
        <pc:spChg chg="add mod">
          <ac:chgData name="Zahra Sayyed" userId="5292c545-d13a-4bd0-aff7-38b92f08a7de" providerId="ADAL" clId="{9812A665-6E3A-48C4-9AE3-4121188334AC}" dt="2019-06-13T18:16:19.798" v="197" actId="571"/>
          <ac:spMkLst>
            <pc:docMk/>
            <pc:sldMk cId="2471385732" sldId="257"/>
            <ac:spMk id="46" creationId="{D6F2D7A3-D631-4D1A-ADF9-0BA67B45A350}"/>
          </ac:spMkLst>
        </pc:spChg>
        <pc:spChg chg="add mod">
          <ac:chgData name="Zahra Sayyed" userId="5292c545-d13a-4bd0-aff7-38b92f08a7de" providerId="ADAL" clId="{9812A665-6E3A-48C4-9AE3-4121188334AC}" dt="2019-06-13T18:24:24.068" v="331" actId="1037"/>
          <ac:spMkLst>
            <pc:docMk/>
            <pc:sldMk cId="2471385732" sldId="257"/>
            <ac:spMk id="50" creationId="{107369B6-658E-4FF9-B0F5-C539887B82F1}"/>
          </ac:spMkLst>
        </pc:spChg>
        <pc:spChg chg="add mod">
          <ac:chgData name="Zahra Sayyed" userId="5292c545-d13a-4bd0-aff7-38b92f08a7de" providerId="ADAL" clId="{9812A665-6E3A-48C4-9AE3-4121188334AC}" dt="2019-06-13T18:24:24.068" v="331" actId="1037"/>
          <ac:spMkLst>
            <pc:docMk/>
            <pc:sldMk cId="2471385732" sldId="257"/>
            <ac:spMk id="51" creationId="{C5BE7A02-B227-4F79-A54C-5D8B712E9C6E}"/>
          </ac:spMkLst>
        </pc:spChg>
        <pc:spChg chg="add mod">
          <ac:chgData name="Zahra Sayyed" userId="5292c545-d13a-4bd0-aff7-38b92f08a7de" providerId="ADAL" clId="{9812A665-6E3A-48C4-9AE3-4121188334AC}" dt="2019-06-13T18:24:24.068" v="331" actId="1037"/>
          <ac:spMkLst>
            <pc:docMk/>
            <pc:sldMk cId="2471385732" sldId="257"/>
            <ac:spMk id="55" creationId="{9EF7D783-02B7-4CF6-8B94-85DEFB29A22B}"/>
          </ac:spMkLst>
        </pc:spChg>
        <pc:spChg chg="add mod">
          <ac:chgData name="Zahra Sayyed" userId="5292c545-d13a-4bd0-aff7-38b92f08a7de" providerId="ADAL" clId="{9812A665-6E3A-48C4-9AE3-4121188334AC}" dt="2019-06-13T18:24:24.068" v="331" actId="1037"/>
          <ac:spMkLst>
            <pc:docMk/>
            <pc:sldMk cId="2471385732" sldId="257"/>
            <ac:spMk id="56" creationId="{A28C3429-F8DB-4EE8-B109-33ED27F52C2E}"/>
          </ac:spMkLst>
        </pc:spChg>
        <pc:spChg chg="add mod">
          <ac:chgData name="Zahra Sayyed" userId="5292c545-d13a-4bd0-aff7-38b92f08a7de" providerId="ADAL" clId="{9812A665-6E3A-48C4-9AE3-4121188334AC}" dt="2019-06-13T18:24:24.068" v="331" actId="1037"/>
          <ac:spMkLst>
            <pc:docMk/>
            <pc:sldMk cId="2471385732" sldId="257"/>
            <ac:spMk id="63" creationId="{80C05BCA-ADF4-455B-92C7-068B9D2B9145}"/>
          </ac:spMkLst>
        </pc:spChg>
        <pc:spChg chg="add mod">
          <ac:chgData name="Zahra Sayyed" userId="5292c545-d13a-4bd0-aff7-38b92f08a7de" providerId="ADAL" clId="{9812A665-6E3A-48C4-9AE3-4121188334AC}" dt="2019-06-13T18:24:24.068" v="331" actId="1037"/>
          <ac:spMkLst>
            <pc:docMk/>
            <pc:sldMk cId="2471385732" sldId="257"/>
            <ac:spMk id="64" creationId="{E8DCBD27-C777-4357-A390-1C3D72E27341}"/>
          </ac:spMkLst>
        </pc:spChg>
        <pc:spChg chg="add mod">
          <ac:chgData name="Zahra Sayyed" userId="5292c545-d13a-4bd0-aff7-38b92f08a7de" providerId="ADAL" clId="{9812A665-6E3A-48C4-9AE3-4121188334AC}" dt="2019-06-13T18:24:24.068" v="331" actId="1037"/>
          <ac:spMkLst>
            <pc:docMk/>
            <pc:sldMk cId="2471385732" sldId="257"/>
            <ac:spMk id="65" creationId="{624195B9-F09D-4EF0-AFC5-8EDC682876FD}"/>
          </ac:spMkLst>
        </pc:spChg>
        <pc:spChg chg="add mod">
          <ac:chgData name="Zahra Sayyed" userId="5292c545-d13a-4bd0-aff7-38b92f08a7de" providerId="ADAL" clId="{9812A665-6E3A-48C4-9AE3-4121188334AC}" dt="2019-06-13T18:24:24.068" v="331" actId="1037"/>
          <ac:spMkLst>
            <pc:docMk/>
            <pc:sldMk cId="2471385732" sldId="257"/>
            <ac:spMk id="67" creationId="{DFB1BEED-E0AD-4672-9998-3201AF465509}"/>
          </ac:spMkLst>
        </pc:spChg>
        <pc:spChg chg="add mod">
          <ac:chgData name="Zahra Sayyed" userId="5292c545-d13a-4bd0-aff7-38b92f08a7de" providerId="ADAL" clId="{9812A665-6E3A-48C4-9AE3-4121188334AC}" dt="2019-06-13T18:24:24.068" v="331" actId="1037"/>
          <ac:spMkLst>
            <pc:docMk/>
            <pc:sldMk cId="2471385732" sldId="257"/>
            <ac:spMk id="76" creationId="{B94EC470-969D-4BCA-8B8C-20CDD579D67E}"/>
          </ac:spMkLst>
        </pc:spChg>
        <pc:spChg chg="add mod">
          <ac:chgData name="Zahra Sayyed" userId="5292c545-d13a-4bd0-aff7-38b92f08a7de" providerId="ADAL" clId="{9812A665-6E3A-48C4-9AE3-4121188334AC}" dt="2019-06-13T18:24:24.068" v="331" actId="1037"/>
          <ac:spMkLst>
            <pc:docMk/>
            <pc:sldMk cId="2471385732" sldId="257"/>
            <ac:spMk id="77" creationId="{744E2478-4BFE-4BB9-9A1C-4EB068AF388B}"/>
          </ac:spMkLst>
        </pc:spChg>
        <pc:spChg chg="add mod">
          <ac:chgData name="Zahra Sayyed" userId="5292c545-d13a-4bd0-aff7-38b92f08a7de" providerId="ADAL" clId="{9812A665-6E3A-48C4-9AE3-4121188334AC}" dt="2019-06-13T18:24:24.068" v="331" actId="1037"/>
          <ac:spMkLst>
            <pc:docMk/>
            <pc:sldMk cId="2471385732" sldId="257"/>
            <ac:spMk id="78" creationId="{63A03100-3BF5-462B-BB5F-C2C5F343C58E}"/>
          </ac:spMkLst>
        </pc:spChg>
        <pc:spChg chg="add mod">
          <ac:chgData name="Zahra Sayyed" userId="5292c545-d13a-4bd0-aff7-38b92f08a7de" providerId="ADAL" clId="{9812A665-6E3A-48C4-9AE3-4121188334AC}" dt="2019-06-13T18:24:24.068" v="331" actId="1037"/>
          <ac:spMkLst>
            <pc:docMk/>
            <pc:sldMk cId="2471385732" sldId="257"/>
            <ac:spMk id="79" creationId="{DEA914A4-79FD-419F-8F74-BFECE024CA60}"/>
          </ac:spMkLst>
        </pc:spChg>
        <pc:spChg chg="add mod">
          <ac:chgData name="Zahra Sayyed" userId="5292c545-d13a-4bd0-aff7-38b92f08a7de" providerId="ADAL" clId="{9812A665-6E3A-48C4-9AE3-4121188334AC}" dt="2019-06-13T18:24:24.068" v="331" actId="1037"/>
          <ac:spMkLst>
            <pc:docMk/>
            <pc:sldMk cId="2471385732" sldId="257"/>
            <ac:spMk id="80" creationId="{A674A37B-DC26-4804-A352-81701D9D4952}"/>
          </ac:spMkLst>
        </pc:spChg>
        <pc:spChg chg="add mod">
          <ac:chgData name="Zahra Sayyed" userId="5292c545-d13a-4bd0-aff7-38b92f08a7de" providerId="ADAL" clId="{9812A665-6E3A-48C4-9AE3-4121188334AC}" dt="2019-06-13T18:24:24.068" v="331" actId="1037"/>
          <ac:spMkLst>
            <pc:docMk/>
            <pc:sldMk cId="2471385732" sldId="257"/>
            <ac:spMk id="81" creationId="{DC8396DA-73ED-44EB-BA3C-8B60A29036AE}"/>
          </ac:spMkLst>
        </pc:spChg>
        <pc:spChg chg="add del mod">
          <ac:chgData name="Zahra Sayyed" userId="5292c545-d13a-4bd0-aff7-38b92f08a7de" providerId="ADAL" clId="{9812A665-6E3A-48C4-9AE3-4121188334AC}" dt="2019-06-13T18:45:36.245" v="822"/>
          <ac:spMkLst>
            <pc:docMk/>
            <pc:sldMk cId="2471385732" sldId="257"/>
            <ac:spMk id="82" creationId="{04792F2D-ACB9-4704-8A83-5BD59B27E8BF}"/>
          </ac:spMkLst>
        </pc:spChg>
        <pc:picChg chg="add del mod">
          <ac:chgData name="Zahra Sayyed" userId="5292c545-d13a-4bd0-aff7-38b92f08a7de" providerId="ADAL" clId="{9812A665-6E3A-48C4-9AE3-4121188334AC}" dt="2019-06-13T18:13:34.920" v="145" actId="478"/>
          <ac:picMkLst>
            <pc:docMk/>
            <pc:sldMk cId="2471385732" sldId="257"/>
            <ac:picMk id="7" creationId="{69C92C60-4542-418A-85E3-A0E248100DE5}"/>
          </ac:picMkLst>
        </pc:picChg>
        <pc:picChg chg="add del mod">
          <ac:chgData name="Zahra Sayyed" userId="5292c545-d13a-4bd0-aff7-38b92f08a7de" providerId="ADAL" clId="{9812A665-6E3A-48C4-9AE3-4121188334AC}" dt="2019-06-13T18:17:22.607" v="219" actId="478"/>
          <ac:picMkLst>
            <pc:docMk/>
            <pc:sldMk cId="2471385732" sldId="257"/>
            <ac:picMk id="10" creationId="{74C307A1-99A4-4E49-9122-34C6FDABB851}"/>
          </ac:picMkLst>
        </pc:picChg>
        <pc:picChg chg="add del mod">
          <ac:chgData name="Zahra Sayyed" userId="5292c545-d13a-4bd0-aff7-38b92f08a7de" providerId="ADAL" clId="{9812A665-6E3A-48C4-9AE3-4121188334AC}" dt="2019-06-13T18:17:22.607" v="219" actId="478"/>
          <ac:picMkLst>
            <pc:docMk/>
            <pc:sldMk cId="2471385732" sldId="257"/>
            <ac:picMk id="12" creationId="{6ACDAB96-7149-44E5-BEFD-4468B751FF9F}"/>
          </ac:picMkLst>
        </pc:picChg>
        <pc:picChg chg="add del mod">
          <ac:chgData name="Zahra Sayyed" userId="5292c545-d13a-4bd0-aff7-38b92f08a7de" providerId="ADAL" clId="{9812A665-6E3A-48C4-9AE3-4121188334AC}" dt="2019-06-13T18:17:23.338" v="220" actId="478"/>
          <ac:picMkLst>
            <pc:docMk/>
            <pc:sldMk cId="2471385732" sldId="257"/>
            <ac:picMk id="13" creationId="{68D7F38D-EEBF-4E45-97FA-504BAC7576DF}"/>
          </ac:picMkLst>
        </pc:picChg>
        <pc:picChg chg="add del mod">
          <ac:chgData name="Zahra Sayyed" userId="5292c545-d13a-4bd0-aff7-38b92f08a7de" providerId="ADAL" clId="{9812A665-6E3A-48C4-9AE3-4121188334AC}" dt="2019-06-13T18:17:22.607" v="219" actId="478"/>
          <ac:picMkLst>
            <pc:docMk/>
            <pc:sldMk cId="2471385732" sldId="257"/>
            <ac:picMk id="24" creationId="{7EB62A0C-7547-4651-AEFC-9C82CE4EC9C0}"/>
          </ac:picMkLst>
        </pc:picChg>
        <pc:picChg chg="add del mod">
          <ac:chgData name="Zahra Sayyed" userId="5292c545-d13a-4bd0-aff7-38b92f08a7de" providerId="ADAL" clId="{9812A665-6E3A-48C4-9AE3-4121188334AC}" dt="2019-06-13T18:17:22.607" v="219" actId="478"/>
          <ac:picMkLst>
            <pc:docMk/>
            <pc:sldMk cId="2471385732" sldId="257"/>
            <ac:picMk id="25" creationId="{666AA3FC-0352-4BB9-9D4E-DE82ECA32CC1}"/>
          </ac:picMkLst>
        </pc:picChg>
        <pc:picChg chg="add del mod">
          <ac:chgData name="Zahra Sayyed" userId="5292c545-d13a-4bd0-aff7-38b92f08a7de" providerId="ADAL" clId="{9812A665-6E3A-48C4-9AE3-4121188334AC}" dt="2019-06-13T18:17:22.607" v="219" actId="478"/>
          <ac:picMkLst>
            <pc:docMk/>
            <pc:sldMk cId="2471385732" sldId="257"/>
            <ac:picMk id="26" creationId="{BF544B0D-03A4-4749-AF26-BD304A59125F}"/>
          </ac:picMkLst>
        </pc:picChg>
        <pc:picChg chg="add del mod">
          <ac:chgData name="Zahra Sayyed" userId="5292c545-d13a-4bd0-aff7-38b92f08a7de" providerId="ADAL" clId="{9812A665-6E3A-48C4-9AE3-4121188334AC}" dt="2019-06-13T18:17:22.607" v="219" actId="478"/>
          <ac:picMkLst>
            <pc:docMk/>
            <pc:sldMk cId="2471385732" sldId="257"/>
            <ac:picMk id="27" creationId="{3646022E-D397-470E-8FB2-44AD30E31AC1}"/>
          </ac:picMkLst>
        </pc:picChg>
        <pc:picChg chg="add del mod">
          <ac:chgData name="Zahra Sayyed" userId="5292c545-d13a-4bd0-aff7-38b92f08a7de" providerId="ADAL" clId="{9812A665-6E3A-48C4-9AE3-4121188334AC}" dt="2019-06-13T18:17:22.607" v="219" actId="478"/>
          <ac:picMkLst>
            <pc:docMk/>
            <pc:sldMk cId="2471385732" sldId="257"/>
            <ac:picMk id="28" creationId="{E5487F44-50C8-40FA-8A6A-DE65E3BCD103}"/>
          </ac:picMkLst>
        </pc:picChg>
        <pc:picChg chg="add del mod">
          <ac:chgData name="Zahra Sayyed" userId="5292c545-d13a-4bd0-aff7-38b92f08a7de" providerId="ADAL" clId="{9812A665-6E3A-48C4-9AE3-4121188334AC}" dt="2019-06-13T18:17:22.607" v="219" actId="478"/>
          <ac:picMkLst>
            <pc:docMk/>
            <pc:sldMk cId="2471385732" sldId="257"/>
            <ac:picMk id="29" creationId="{6815C070-68BF-4602-8FC0-DCDD515037B5}"/>
          </ac:picMkLst>
        </pc:picChg>
        <pc:picChg chg="add mod">
          <ac:chgData name="Zahra Sayyed" userId="5292c545-d13a-4bd0-aff7-38b92f08a7de" providerId="ADAL" clId="{9812A665-6E3A-48C4-9AE3-4121188334AC}" dt="2019-06-13T18:16:19.798" v="197" actId="571"/>
          <ac:picMkLst>
            <pc:docMk/>
            <pc:sldMk cId="2471385732" sldId="257"/>
            <ac:picMk id="40" creationId="{9F5DC024-7E6E-488D-89E2-D93EF52E550A}"/>
          </ac:picMkLst>
        </pc:picChg>
        <pc:picChg chg="add mod">
          <ac:chgData name="Zahra Sayyed" userId="5292c545-d13a-4bd0-aff7-38b92f08a7de" providerId="ADAL" clId="{9812A665-6E3A-48C4-9AE3-4121188334AC}" dt="2019-06-13T18:24:24.068" v="331" actId="1037"/>
          <ac:picMkLst>
            <pc:docMk/>
            <pc:sldMk cId="2471385732" sldId="257"/>
            <ac:picMk id="49" creationId="{5A220767-F07B-4F39-8EFF-416F67B3A6EA}"/>
          </ac:picMkLst>
        </pc:picChg>
        <pc:picChg chg="add mod">
          <ac:chgData name="Zahra Sayyed" userId="5292c545-d13a-4bd0-aff7-38b92f08a7de" providerId="ADAL" clId="{9812A665-6E3A-48C4-9AE3-4121188334AC}" dt="2019-06-13T18:24:24.068" v="331" actId="1037"/>
          <ac:picMkLst>
            <pc:docMk/>
            <pc:sldMk cId="2471385732" sldId="257"/>
            <ac:picMk id="52" creationId="{90C91D51-7F6A-4060-90DD-21F0F5AF1CDC}"/>
          </ac:picMkLst>
        </pc:picChg>
        <pc:picChg chg="add mod">
          <ac:chgData name="Zahra Sayyed" userId="5292c545-d13a-4bd0-aff7-38b92f08a7de" providerId="ADAL" clId="{9812A665-6E3A-48C4-9AE3-4121188334AC}" dt="2019-06-13T18:24:24.068" v="331" actId="1037"/>
          <ac:picMkLst>
            <pc:docMk/>
            <pc:sldMk cId="2471385732" sldId="257"/>
            <ac:picMk id="53" creationId="{121CAC19-E881-4F13-A407-F106BB5213AB}"/>
          </ac:picMkLst>
        </pc:picChg>
        <pc:picChg chg="add mod">
          <ac:chgData name="Zahra Sayyed" userId="5292c545-d13a-4bd0-aff7-38b92f08a7de" providerId="ADAL" clId="{9812A665-6E3A-48C4-9AE3-4121188334AC}" dt="2019-06-13T18:24:24.068" v="331" actId="1037"/>
          <ac:picMkLst>
            <pc:docMk/>
            <pc:sldMk cId="2471385732" sldId="257"/>
            <ac:picMk id="61" creationId="{D1F6040F-C561-47B4-A043-9896CF506C3E}"/>
          </ac:picMkLst>
        </pc:picChg>
        <pc:picChg chg="add mod">
          <ac:chgData name="Zahra Sayyed" userId="5292c545-d13a-4bd0-aff7-38b92f08a7de" providerId="ADAL" clId="{9812A665-6E3A-48C4-9AE3-4121188334AC}" dt="2019-06-13T18:24:24.068" v="331" actId="1037"/>
          <ac:picMkLst>
            <pc:docMk/>
            <pc:sldMk cId="2471385732" sldId="257"/>
            <ac:picMk id="70" creationId="{C88C4725-FC02-4F8F-893D-845E9D074C90}"/>
          </ac:picMkLst>
        </pc:picChg>
        <pc:picChg chg="add mod">
          <ac:chgData name="Zahra Sayyed" userId="5292c545-d13a-4bd0-aff7-38b92f08a7de" providerId="ADAL" clId="{9812A665-6E3A-48C4-9AE3-4121188334AC}" dt="2019-06-13T18:24:24.068" v="331" actId="1037"/>
          <ac:picMkLst>
            <pc:docMk/>
            <pc:sldMk cId="2471385732" sldId="257"/>
            <ac:picMk id="71" creationId="{0127BB81-380F-45C7-971A-BDCE3739F5BF}"/>
          </ac:picMkLst>
        </pc:picChg>
        <pc:picChg chg="add mod">
          <ac:chgData name="Zahra Sayyed" userId="5292c545-d13a-4bd0-aff7-38b92f08a7de" providerId="ADAL" clId="{9812A665-6E3A-48C4-9AE3-4121188334AC}" dt="2019-06-13T18:24:24.068" v="331" actId="1037"/>
          <ac:picMkLst>
            <pc:docMk/>
            <pc:sldMk cId="2471385732" sldId="257"/>
            <ac:picMk id="72" creationId="{1A45F8D7-869E-4BFC-BFB0-BD74C1E6F0B7}"/>
          </ac:picMkLst>
        </pc:picChg>
        <pc:picChg chg="add mod">
          <ac:chgData name="Zahra Sayyed" userId="5292c545-d13a-4bd0-aff7-38b92f08a7de" providerId="ADAL" clId="{9812A665-6E3A-48C4-9AE3-4121188334AC}" dt="2019-06-13T18:24:24.068" v="331" actId="1037"/>
          <ac:picMkLst>
            <pc:docMk/>
            <pc:sldMk cId="2471385732" sldId="257"/>
            <ac:picMk id="73" creationId="{954617C0-410E-4E48-863C-F6478FFDCC9D}"/>
          </ac:picMkLst>
        </pc:picChg>
        <pc:picChg chg="add mod">
          <ac:chgData name="Zahra Sayyed" userId="5292c545-d13a-4bd0-aff7-38b92f08a7de" providerId="ADAL" clId="{9812A665-6E3A-48C4-9AE3-4121188334AC}" dt="2019-06-13T18:24:24.068" v="331" actId="1037"/>
          <ac:picMkLst>
            <pc:docMk/>
            <pc:sldMk cId="2471385732" sldId="257"/>
            <ac:picMk id="74" creationId="{A57C6989-91C8-4894-BB38-F2417B8F339F}"/>
          </ac:picMkLst>
        </pc:picChg>
        <pc:picChg chg="add mod">
          <ac:chgData name="Zahra Sayyed" userId="5292c545-d13a-4bd0-aff7-38b92f08a7de" providerId="ADAL" clId="{9812A665-6E3A-48C4-9AE3-4121188334AC}" dt="2019-06-13T18:24:24.068" v="331" actId="1037"/>
          <ac:picMkLst>
            <pc:docMk/>
            <pc:sldMk cId="2471385732" sldId="257"/>
            <ac:picMk id="75" creationId="{D70939F1-19F2-49C9-8C4A-61F653BBF7DA}"/>
          </ac:picMkLst>
        </pc:picChg>
        <pc:cxnChg chg="add del mod">
          <ac:chgData name="Zahra Sayyed" userId="5292c545-d13a-4bd0-aff7-38b92f08a7de" providerId="ADAL" clId="{9812A665-6E3A-48C4-9AE3-4121188334AC}" dt="2019-06-13T18:17:22.607" v="219" actId="478"/>
          <ac:cxnSpMkLst>
            <pc:docMk/>
            <pc:sldMk cId="2471385732" sldId="257"/>
            <ac:cxnSpMk id="14" creationId="{F117A552-AD57-4D1D-8749-C841AAE76346}"/>
          </ac:cxnSpMkLst>
        </pc:cxnChg>
        <pc:cxnChg chg="add del mod">
          <ac:chgData name="Zahra Sayyed" userId="5292c545-d13a-4bd0-aff7-38b92f08a7de" providerId="ADAL" clId="{9812A665-6E3A-48C4-9AE3-4121188334AC}" dt="2019-06-13T18:17:22.607" v="219" actId="478"/>
          <ac:cxnSpMkLst>
            <pc:docMk/>
            <pc:sldMk cId="2471385732" sldId="257"/>
            <ac:cxnSpMk id="17" creationId="{F04BFD22-2E84-449A-BC5E-522284C768E7}"/>
          </ac:cxnSpMkLst>
        </pc:cxnChg>
        <pc:cxnChg chg="add del mod">
          <ac:chgData name="Zahra Sayyed" userId="5292c545-d13a-4bd0-aff7-38b92f08a7de" providerId="ADAL" clId="{9812A665-6E3A-48C4-9AE3-4121188334AC}" dt="2019-06-13T18:17:22.607" v="219" actId="478"/>
          <ac:cxnSpMkLst>
            <pc:docMk/>
            <pc:sldMk cId="2471385732" sldId="257"/>
            <ac:cxnSpMk id="21" creationId="{098A114E-5E53-4989-9EA7-645B0236F17C}"/>
          </ac:cxnSpMkLst>
        </pc:cxnChg>
        <pc:cxnChg chg="add del mod">
          <ac:chgData name="Zahra Sayyed" userId="5292c545-d13a-4bd0-aff7-38b92f08a7de" providerId="ADAL" clId="{9812A665-6E3A-48C4-9AE3-4121188334AC}" dt="2019-06-13T18:17:22.607" v="219" actId="478"/>
          <ac:cxnSpMkLst>
            <pc:docMk/>
            <pc:sldMk cId="2471385732" sldId="257"/>
            <ac:cxnSpMk id="22" creationId="{3D97DDFE-5164-4AF9-8CF8-F662AACECA3E}"/>
          </ac:cxnSpMkLst>
        </pc:cxnChg>
        <pc:cxnChg chg="add del mod">
          <ac:chgData name="Zahra Sayyed" userId="5292c545-d13a-4bd0-aff7-38b92f08a7de" providerId="ADAL" clId="{9812A665-6E3A-48C4-9AE3-4121188334AC}" dt="2019-06-13T18:17:22.607" v="219" actId="478"/>
          <ac:cxnSpMkLst>
            <pc:docMk/>
            <pc:sldMk cId="2471385732" sldId="257"/>
            <ac:cxnSpMk id="23" creationId="{4E8D10D4-4116-4FFC-A319-6EC73BE8CA23}"/>
          </ac:cxnSpMkLst>
        </pc:cxnChg>
        <pc:cxnChg chg="add del mod">
          <ac:chgData name="Zahra Sayyed" userId="5292c545-d13a-4bd0-aff7-38b92f08a7de" providerId="ADAL" clId="{9812A665-6E3A-48C4-9AE3-4121188334AC}" dt="2019-06-13T18:17:22.607" v="219" actId="478"/>
          <ac:cxnSpMkLst>
            <pc:docMk/>
            <pc:sldMk cId="2471385732" sldId="257"/>
            <ac:cxnSpMk id="30" creationId="{82A9A128-4C48-4BF1-BAE6-FF82F879D3A2}"/>
          </ac:cxnSpMkLst>
        </pc:cxnChg>
        <pc:cxnChg chg="add mod">
          <ac:chgData name="Zahra Sayyed" userId="5292c545-d13a-4bd0-aff7-38b92f08a7de" providerId="ADAL" clId="{9812A665-6E3A-48C4-9AE3-4121188334AC}" dt="2019-06-13T18:16:19.798" v="197" actId="571"/>
          <ac:cxnSpMkLst>
            <pc:docMk/>
            <pc:sldMk cId="2471385732" sldId="257"/>
            <ac:cxnSpMk id="42" creationId="{017DD6F9-5346-4588-A3D8-CD4E930C7CD0}"/>
          </ac:cxnSpMkLst>
        </pc:cxnChg>
        <pc:cxnChg chg="add mod">
          <ac:chgData name="Zahra Sayyed" userId="5292c545-d13a-4bd0-aff7-38b92f08a7de" providerId="ADAL" clId="{9812A665-6E3A-48C4-9AE3-4121188334AC}" dt="2019-06-13T18:16:19.798" v="197" actId="571"/>
          <ac:cxnSpMkLst>
            <pc:docMk/>
            <pc:sldMk cId="2471385732" sldId="257"/>
            <ac:cxnSpMk id="45" creationId="{DCCB41BD-59A0-4405-AD51-59DEACBC668D}"/>
          </ac:cxnSpMkLst>
        </pc:cxnChg>
        <pc:cxnChg chg="add mod">
          <ac:chgData name="Zahra Sayyed" userId="5292c545-d13a-4bd0-aff7-38b92f08a7de" providerId="ADAL" clId="{9812A665-6E3A-48C4-9AE3-4121188334AC}" dt="2019-06-13T18:16:19.798" v="197" actId="571"/>
          <ac:cxnSpMkLst>
            <pc:docMk/>
            <pc:sldMk cId="2471385732" sldId="257"/>
            <ac:cxnSpMk id="47" creationId="{D033D40A-65BE-47E2-AE01-BC0E3FCFB514}"/>
          </ac:cxnSpMkLst>
        </pc:cxnChg>
        <pc:cxnChg chg="add mod">
          <ac:chgData name="Zahra Sayyed" userId="5292c545-d13a-4bd0-aff7-38b92f08a7de" providerId="ADAL" clId="{9812A665-6E3A-48C4-9AE3-4121188334AC}" dt="2019-06-13T18:16:19.798" v="197" actId="571"/>
          <ac:cxnSpMkLst>
            <pc:docMk/>
            <pc:sldMk cId="2471385732" sldId="257"/>
            <ac:cxnSpMk id="48" creationId="{82B599CC-CFED-49A9-8AF9-40BD75DFA1C8}"/>
          </ac:cxnSpMkLst>
        </pc:cxnChg>
        <pc:cxnChg chg="add mod">
          <ac:chgData name="Zahra Sayyed" userId="5292c545-d13a-4bd0-aff7-38b92f08a7de" providerId="ADAL" clId="{9812A665-6E3A-48C4-9AE3-4121188334AC}" dt="2019-06-13T18:24:24.068" v="331" actId="1037"/>
          <ac:cxnSpMkLst>
            <pc:docMk/>
            <pc:sldMk cId="2471385732" sldId="257"/>
            <ac:cxnSpMk id="54" creationId="{D998AD87-9C8B-46ED-A7BB-5E5E23D4C244}"/>
          </ac:cxnSpMkLst>
        </pc:cxnChg>
        <pc:cxnChg chg="add mod">
          <ac:chgData name="Zahra Sayyed" userId="5292c545-d13a-4bd0-aff7-38b92f08a7de" providerId="ADAL" clId="{9812A665-6E3A-48C4-9AE3-4121188334AC}" dt="2019-06-13T18:24:24.068" v="331" actId="1037"/>
          <ac:cxnSpMkLst>
            <pc:docMk/>
            <pc:sldMk cId="2471385732" sldId="257"/>
            <ac:cxnSpMk id="57" creationId="{BB81C2D3-1E05-470D-B9A6-CC4A9C7FA4CB}"/>
          </ac:cxnSpMkLst>
        </pc:cxnChg>
        <pc:cxnChg chg="add mod">
          <ac:chgData name="Zahra Sayyed" userId="5292c545-d13a-4bd0-aff7-38b92f08a7de" providerId="ADAL" clId="{9812A665-6E3A-48C4-9AE3-4121188334AC}" dt="2019-06-13T18:24:24.068" v="331" actId="1037"/>
          <ac:cxnSpMkLst>
            <pc:docMk/>
            <pc:sldMk cId="2471385732" sldId="257"/>
            <ac:cxnSpMk id="58" creationId="{51E9D084-3037-4944-B54E-33DEA6D0E82C}"/>
          </ac:cxnSpMkLst>
        </pc:cxnChg>
        <pc:cxnChg chg="add mod">
          <ac:chgData name="Zahra Sayyed" userId="5292c545-d13a-4bd0-aff7-38b92f08a7de" providerId="ADAL" clId="{9812A665-6E3A-48C4-9AE3-4121188334AC}" dt="2019-06-13T18:24:24.068" v="331" actId="1037"/>
          <ac:cxnSpMkLst>
            <pc:docMk/>
            <pc:sldMk cId="2471385732" sldId="257"/>
            <ac:cxnSpMk id="62" creationId="{27381DC8-E69A-48BE-B1A5-5439925E0D01}"/>
          </ac:cxnSpMkLst>
        </pc:cxnChg>
        <pc:cxnChg chg="add mod">
          <ac:chgData name="Zahra Sayyed" userId="5292c545-d13a-4bd0-aff7-38b92f08a7de" providerId="ADAL" clId="{9812A665-6E3A-48C4-9AE3-4121188334AC}" dt="2019-06-13T18:24:24.068" v="331" actId="1037"/>
          <ac:cxnSpMkLst>
            <pc:docMk/>
            <pc:sldMk cId="2471385732" sldId="257"/>
            <ac:cxnSpMk id="66" creationId="{1B1D1BBD-5C56-4BD4-B4E2-D8880D2E1C54}"/>
          </ac:cxnSpMkLst>
        </pc:cxnChg>
        <pc:cxnChg chg="add mod">
          <ac:chgData name="Zahra Sayyed" userId="5292c545-d13a-4bd0-aff7-38b92f08a7de" providerId="ADAL" clId="{9812A665-6E3A-48C4-9AE3-4121188334AC}" dt="2019-06-13T18:24:24.068" v="331" actId="1037"/>
          <ac:cxnSpMkLst>
            <pc:docMk/>
            <pc:sldMk cId="2471385732" sldId="257"/>
            <ac:cxnSpMk id="68" creationId="{8DFB221C-147F-48ED-97CC-CBD763219C6C}"/>
          </ac:cxnSpMkLst>
        </pc:cxnChg>
      </pc:sldChg>
      <pc:sldChg chg="modSp add del">
        <pc:chgData name="Zahra Sayyed" userId="5292c545-d13a-4bd0-aff7-38b92f08a7de" providerId="ADAL" clId="{9812A665-6E3A-48C4-9AE3-4121188334AC}" dt="2019-06-13T18:47:17.241" v="831" actId="2696"/>
        <pc:sldMkLst>
          <pc:docMk/>
          <pc:sldMk cId="3472068088" sldId="267"/>
        </pc:sldMkLst>
        <pc:graphicFrameChg chg="mod">
          <ac:chgData name="Zahra Sayyed" userId="5292c545-d13a-4bd0-aff7-38b92f08a7de" providerId="ADAL" clId="{9812A665-6E3A-48C4-9AE3-4121188334AC}" dt="2019-06-13T18:46:34.111" v="828" actId="20577"/>
          <ac:graphicFrameMkLst>
            <pc:docMk/>
            <pc:sldMk cId="3472068088" sldId="267"/>
            <ac:graphicFrameMk id="4" creationId="{A99BA33F-5CC9-4B95-AB13-7402E047BFC6}"/>
          </ac:graphicFrameMkLst>
        </pc:graphicFrameChg>
      </pc:sldChg>
      <pc:sldChg chg="addSp delSp modSp add">
        <pc:chgData name="Zahra Sayyed" userId="5292c545-d13a-4bd0-aff7-38b92f08a7de" providerId="ADAL" clId="{9812A665-6E3A-48C4-9AE3-4121188334AC}" dt="2019-06-13T18:31:45.955" v="463" actId="1037"/>
        <pc:sldMkLst>
          <pc:docMk/>
          <pc:sldMk cId="3233326073" sldId="288"/>
        </pc:sldMkLst>
        <pc:spChg chg="mod">
          <ac:chgData name="Zahra Sayyed" userId="5292c545-d13a-4bd0-aff7-38b92f08a7de" providerId="ADAL" clId="{9812A665-6E3A-48C4-9AE3-4121188334AC}" dt="2019-06-13T18:25:15.375" v="341" actId="1076"/>
          <ac:spMkLst>
            <pc:docMk/>
            <pc:sldMk cId="3233326073" sldId="288"/>
            <ac:spMk id="2" creationId="{EB3C1FA0-D18E-4615-810D-C1BA077758EA}"/>
          </ac:spMkLst>
        </pc:spChg>
        <pc:spChg chg="del mod">
          <ac:chgData name="Zahra Sayyed" userId="5292c545-d13a-4bd0-aff7-38b92f08a7de" providerId="ADAL" clId="{9812A665-6E3A-48C4-9AE3-4121188334AC}" dt="2019-06-13T18:26:08.350" v="347" actId="478"/>
          <ac:spMkLst>
            <pc:docMk/>
            <pc:sldMk cId="3233326073" sldId="288"/>
            <ac:spMk id="3" creationId="{17C8910B-B5FC-4E0A-94AC-CDF003F0B898}"/>
          </ac:spMkLst>
        </pc:spChg>
        <pc:spChg chg="add mod">
          <ac:chgData name="Zahra Sayyed" userId="5292c545-d13a-4bd0-aff7-38b92f08a7de" providerId="ADAL" clId="{9812A665-6E3A-48C4-9AE3-4121188334AC}" dt="2019-06-13T18:30:17.265" v="432" actId="1035"/>
          <ac:spMkLst>
            <pc:docMk/>
            <pc:sldMk cId="3233326073" sldId="288"/>
            <ac:spMk id="5" creationId="{71A9E264-83AA-4577-BAEA-A0160882686C}"/>
          </ac:spMkLst>
        </pc:spChg>
        <pc:spChg chg="add mod">
          <ac:chgData name="Zahra Sayyed" userId="5292c545-d13a-4bd0-aff7-38b92f08a7de" providerId="ADAL" clId="{9812A665-6E3A-48C4-9AE3-4121188334AC}" dt="2019-06-13T18:30:17.265" v="432" actId="1035"/>
          <ac:spMkLst>
            <pc:docMk/>
            <pc:sldMk cId="3233326073" sldId="288"/>
            <ac:spMk id="6" creationId="{CF276099-BB3F-45B0-92DA-F75D69D2ECFF}"/>
          </ac:spMkLst>
        </pc:spChg>
        <pc:spChg chg="add">
          <ac:chgData name="Zahra Sayyed" userId="5292c545-d13a-4bd0-aff7-38b92f08a7de" providerId="ADAL" clId="{9812A665-6E3A-48C4-9AE3-4121188334AC}" dt="2019-06-13T18:26:38.891" v="351"/>
          <ac:spMkLst>
            <pc:docMk/>
            <pc:sldMk cId="3233326073" sldId="288"/>
            <ac:spMk id="17" creationId="{A0781F2D-43BF-4E82-BB8B-01643409CFC6}"/>
          </ac:spMkLst>
        </pc:spChg>
        <pc:spChg chg="add mod">
          <ac:chgData name="Zahra Sayyed" userId="5292c545-d13a-4bd0-aff7-38b92f08a7de" providerId="ADAL" clId="{9812A665-6E3A-48C4-9AE3-4121188334AC}" dt="2019-06-13T18:29:45.230" v="419" actId="255"/>
          <ac:spMkLst>
            <pc:docMk/>
            <pc:sldMk cId="3233326073" sldId="288"/>
            <ac:spMk id="18" creationId="{152B1F08-FAD5-4C71-80C9-C97374195AE6}"/>
          </ac:spMkLst>
        </pc:spChg>
        <pc:spChg chg="add">
          <ac:chgData name="Zahra Sayyed" userId="5292c545-d13a-4bd0-aff7-38b92f08a7de" providerId="ADAL" clId="{9812A665-6E3A-48C4-9AE3-4121188334AC}" dt="2019-06-13T18:26:38.891" v="351"/>
          <ac:spMkLst>
            <pc:docMk/>
            <pc:sldMk cId="3233326073" sldId="288"/>
            <ac:spMk id="19" creationId="{4A651851-A244-44F8-B15F-BC7FA8890412}"/>
          </ac:spMkLst>
        </pc:spChg>
        <pc:spChg chg="add mod">
          <ac:chgData name="Zahra Sayyed" userId="5292c545-d13a-4bd0-aff7-38b92f08a7de" providerId="ADAL" clId="{9812A665-6E3A-48C4-9AE3-4121188334AC}" dt="2019-06-13T18:29:50.549" v="420" actId="255"/>
          <ac:spMkLst>
            <pc:docMk/>
            <pc:sldMk cId="3233326073" sldId="288"/>
            <ac:spMk id="20" creationId="{6EDB5DB1-D5E1-41C3-A35C-AC69377AC91A}"/>
          </ac:spMkLst>
        </pc:spChg>
        <pc:spChg chg="add">
          <ac:chgData name="Zahra Sayyed" userId="5292c545-d13a-4bd0-aff7-38b92f08a7de" providerId="ADAL" clId="{9812A665-6E3A-48C4-9AE3-4121188334AC}" dt="2019-06-13T18:26:38.891" v="351"/>
          <ac:spMkLst>
            <pc:docMk/>
            <pc:sldMk cId="3233326073" sldId="288"/>
            <ac:spMk id="21" creationId="{FD385AA7-F98D-4F93-8720-859D831608BE}"/>
          </ac:spMkLst>
        </pc:spChg>
        <pc:spChg chg="add">
          <ac:chgData name="Zahra Sayyed" userId="5292c545-d13a-4bd0-aff7-38b92f08a7de" providerId="ADAL" clId="{9812A665-6E3A-48C4-9AE3-4121188334AC}" dt="2019-06-13T18:26:38.891" v="351"/>
          <ac:spMkLst>
            <pc:docMk/>
            <pc:sldMk cId="3233326073" sldId="288"/>
            <ac:spMk id="22" creationId="{60AB183F-716F-4C59-864E-6F1FF867132F}"/>
          </ac:spMkLst>
        </pc:spChg>
        <pc:spChg chg="add">
          <ac:chgData name="Zahra Sayyed" userId="5292c545-d13a-4bd0-aff7-38b92f08a7de" providerId="ADAL" clId="{9812A665-6E3A-48C4-9AE3-4121188334AC}" dt="2019-06-13T18:26:38.891" v="351"/>
          <ac:spMkLst>
            <pc:docMk/>
            <pc:sldMk cId="3233326073" sldId="288"/>
            <ac:spMk id="23" creationId="{E65EB8EF-997D-4D0D-837D-2B28CA514092}"/>
          </ac:spMkLst>
        </pc:spChg>
        <pc:spChg chg="add mod">
          <ac:chgData name="Zahra Sayyed" userId="5292c545-d13a-4bd0-aff7-38b92f08a7de" providerId="ADAL" clId="{9812A665-6E3A-48C4-9AE3-4121188334AC}" dt="2019-06-13T18:29:06.488" v="405" actId="20577"/>
          <ac:spMkLst>
            <pc:docMk/>
            <pc:sldMk cId="3233326073" sldId="288"/>
            <ac:spMk id="24" creationId="{54314852-49B5-46A6-B708-C3CDDE16ED8F}"/>
          </ac:spMkLst>
        </pc:spChg>
        <pc:spChg chg="add">
          <ac:chgData name="Zahra Sayyed" userId="5292c545-d13a-4bd0-aff7-38b92f08a7de" providerId="ADAL" clId="{9812A665-6E3A-48C4-9AE3-4121188334AC}" dt="2019-06-13T18:26:38.891" v="351"/>
          <ac:spMkLst>
            <pc:docMk/>
            <pc:sldMk cId="3233326073" sldId="288"/>
            <ac:spMk id="25" creationId="{2A556A33-71E3-484D-B87D-F302DAF3FA3E}"/>
          </ac:spMkLst>
        </pc:spChg>
        <pc:spChg chg="add">
          <ac:chgData name="Zahra Sayyed" userId="5292c545-d13a-4bd0-aff7-38b92f08a7de" providerId="ADAL" clId="{9812A665-6E3A-48C4-9AE3-4121188334AC}" dt="2019-06-13T18:26:38.891" v="351"/>
          <ac:spMkLst>
            <pc:docMk/>
            <pc:sldMk cId="3233326073" sldId="288"/>
            <ac:spMk id="26" creationId="{7E7CD154-A514-4A39-A82C-D21358D4187B}"/>
          </ac:spMkLst>
        </pc:spChg>
        <pc:spChg chg="add">
          <ac:chgData name="Zahra Sayyed" userId="5292c545-d13a-4bd0-aff7-38b92f08a7de" providerId="ADAL" clId="{9812A665-6E3A-48C4-9AE3-4121188334AC}" dt="2019-06-13T18:26:38.891" v="351"/>
          <ac:spMkLst>
            <pc:docMk/>
            <pc:sldMk cId="3233326073" sldId="288"/>
            <ac:spMk id="27" creationId="{0AC48E26-D81E-4286-A246-DB1C18097AAD}"/>
          </ac:spMkLst>
        </pc:spChg>
        <pc:spChg chg="add">
          <ac:chgData name="Zahra Sayyed" userId="5292c545-d13a-4bd0-aff7-38b92f08a7de" providerId="ADAL" clId="{9812A665-6E3A-48C4-9AE3-4121188334AC}" dt="2019-06-13T18:26:38.891" v="351"/>
          <ac:spMkLst>
            <pc:docMk/>
            <pc:sldMk cId="3233326073" sldId="288"/>
            <ac:spMk id="28" creationId="{8B290A74-ADE1-459C-A44F-1EAC9FCECD56}"/>
          </ac:spMkLst>
        </pc:spChg>
        <pc:spChg chg="add">
          <ac:chgData name="Zahra Sayyed" userId="5292c545-d13a-4bd0-aff7-38b92f08a7de" providerId="ADAL" clId="{9812A665-6E3A-48C4-9AE3-4121188334AC}" dt="2019-06-13T18:26:38.891" v="351"/>
          <ac:spMkLst>
            <pc:docMk/>
            <pc:sldMk cId="3233326073" sldId="288"/>
            <ac:spMk id="29" creationId="{B1F8BD8B-A30A-4C83-8A4D-48AD8820576F}"/>
          </ac:spMkLst>
        </pc:spChg>
        <pc:spChg chg="add mod">
          <ac:chgData name="Zahra Sayyed" userId="5292c545-d13a-4bd0-aff7-38b92f08a7de" providerId="ADAL" clId="{9812A665-6E3A-48C4-9AE3-4121188334AC}" dt="2019-06-13T18:28:40.243" v="398" actId="1037"/>
          <ac:spMkLst>
            <pc:docMk/>
            <pc:sldMk cId="3233326073" sldId="288"/>
            <ac:spMk id="30" creationId="{BC72DFCE-5ED8-4870-9D9E-458B34C07702}"/>
          </ac:spMkLst>
        </pc:spChg>
        <pc:spChg chg="add">
          <ac:chgData name="Zahra Sayyed" userId="5292c545-d13a-4bd0-aff7-38b92f08a7de" providerId="ADAL" clId="{9812A665-6E3A-48C4-9AE3-4121188334AC}" dt="2019-06-13T18:26:38.891" v="351"/>
          <ac:spMkLst>
            <pc:docMk/>
            <pc:sldMk cId="3233326073" sldId="288"/>
            <ac:spMk id="31" creationId="{C13E12D7-8869-4E30-9015-3E198ED72A5D}"/>
          </ac:spMkLst>
        </pc:spChg>
        <pc:spChg chg="add mod">
          <ac:chgData name="Zahra Sayyed" userId="5292c545-d13a-4bd0-aff7-38b92f08a7de" providerId="ADAL" clId="{9812A665-6E3A-48C4-9AE3-4121188334AC}" dt="2019-06-13T18:27:38.444" v="373" actId="1037"/>
          <ac:spMkLst>
            <pc:docMk/>
            <pc:sldMk cId="3233326073" sldId="288"/>
            <ac:spMk id="32" creationId="{B6A0730A-C48C-42EA-8B55-56580B67670B}"/>
          </ac:spMkLst>
        </pc:spChg>
        <pc:spChg chg="add">
          <ac:chgData name="Zahra Sayyed" userId="5292c545-d13a-4bd0-aff7-38b92f08a7de" providerId="ADAL" clId="{9812A665-6E3A-48C4-9AE3-4121188334AC}" dt="2019-06-13T18:26:38.891" v="351"/>
          <ac:spMkLst>
            <pc:docMk/>
            <pc:sldMk cId="3233326073" sldId="288"/>
            <ac:spMk id="33" creationId="{B57659F4-86DC-4BC7-AB8A-246176F73046}"/>
          </ac:spMkLst>
        </pc:spChg>
        <pc:spChg chg="add mod">
          <ac:chgData name="Zahra Sayyed" userId="5292c545-d13a-4bd0-aff7-38b92f08a7de" providerId="ADAL" clId="{9812A665-6E3A-48C4-9AE3-4121188334AC}" dt="2019-06-13T18:28:47.364" v="400" actId="14100"/>
          <ac:spMkLst>
            <pc:docMk/>
            <pc:sldMk cId="3233326073" sldId="288"/>
            <ac:spMk id="34" creationId="{BD9F4EA6-E04C-44F4-858A-A1BBD74D1FB3}"/>
          </ac:spMkLst>
        </pc:spChg>
        <pc:spChg chg="add">
          <ac:chgData name="Zahra Sayyed" userId="5292c545-d13a-4bd0-aff7-38b92f08a7de" providerId="ADAL" clId="{9812A665-6E3A-48C4-9AE3-4121188334AC}" dt="2019-06-13T18:26:38.891" v="351"/>
          <ac:spMkLst>
            <pc:docMk/>
            <pc:sldMk cId="3233326073" sldId="288"/>
            <ac:spMk id="35" creationId="{3FC42560-0C02-48E0-87BE-A85493B4121D}"/>
          </ac:spMkLst>
        </pc:spChg>
        <pc:spChg chg="add">
          <ac:chgData name="Zahra Sayyed" userId="5292c545-d13a-4bd0-aff7-38b92f08a7de" providerId="ADAL" clId="{9812A665-6E3A-48C4-9AE3-4121188334AC}" dt="2019-06-13T18:26:38.891" v="351"/>
          <ac:spMkLst>
            <pc:docMk/>
            <pc:sldMk cId="3233326073" sldId="288"/>
            <ac:spMk id="36" creationId="{7DAEEF82-8EF2-46BB-ADA0-B2EDDEA35E93}"/>
          </ac:spMkLst>
        </pc:spChg>
        <pc:grpChg chg="add mod">
          <ac:chgData name="Zahra Sayyed" userId="5292c545-d13a-4bd0-aff7-38b92f08a7de" providerId="ADAL" clId="{9812A665-6E3A-48C4-9AE3-4121188334AC}" dt="2019-06-13T18:30:12.849" v="428" actId="1036"/>
          <ac:grpSpMkLst>
            <pc:docMk/>
            <pc:sldMk cId="3233326073" sldId="288"/>
            <ac:grpSpMk id="7" creationId="{C54288C1-3824-42F3-8ABE-641B6F0327C9}"/>
          </ac:grpSpMkLst>
        </pc:grpChg>
        <pc:grpChg chg="add mod">
          <ac:chgData name="Zahra Sayyed" userId="5292c545-d13a-4bd0-aff7-38b92f08a7de" providerId="ADAL" clId="{9812A665-6E3A-48C4-9AE3-4121188334AC}" dt="2019-06-13T18:31:45.955" v="463" actId="1037"/>
          <ac:grpSpMkLst>
            <pc:docMk/>
            <pc:sldMk cId="3233326073" sldId="288"/>
            <ac:grpSpMk id="8" creationId="{9548BCD4-993E-4476-8CA6-7B93E4EA22CE}"/>
          </ac:grpSpMkLst>
        </pc:grpChg>
        <pc:grpChg chg="add mod">
          <ac:chgData name="Zahra Sayyed" userId="5292c545-d13a-4bd0-aff7-38b92f08a7de" providerId="ADAL" clId="{9812A665-6E3A-48C4-9AE3-4121188334AC}" dt="2019-06-13T18:31:37.637" v="460" actId="1038"/>
          <ac:grpSpMkLst>
            <pc:docMk/>
            <pc:sldMk cId="3233326073" sldId="288"/>
            <ac:grpSpMk id="9" creationId="{FE27AA54-06EA-45D2-8298-95B0BB35C7D2}"/>
          </ac:grpSpMkLst>
        </pc:grpChg>
        <pc:grpChg chg="add mod">
          <ac:chgData name="Zahra Sayyed" userId="5292c545-d13a-4bd0-aff7-38b92f08a7de" providerId="ADAL" clId="{9812A665-6E3A-48C4-9AE3-4121188334AC}" dt="2019-06-13T18:31:37.637" v="460" actId="1038"/>
          <ac:grpSpMkLst>
            <pc:docMk/>
            <pc:sldMk cId="3233326073" sldId="288"/>
            <ac:grpSpMk id="10" creationId="{82327089-F878-446D-860A-83A877437A4C}"/>
          </ac:grpSpMkLst>
        </pc:grpChg>
        <pc:grpChg chg="add mod">
          <ac:chgData name="Zahra Sayyed" userId="5292c545-d13a-4bd0-aff7-38b92f08a7de" providerId="ADAL" clId="{9812A665-6E3A-48C4-9AE3-4121188334AC}" dt="2019-06-13T18:31:33.461" v="459" actId="1038"/>
          <ac:grpSpMkLst>
            <pc:docMk/>
            <pc:sldMk cId="3233326073" sldId="288"/>
            <ac:grpSpMk id="11" creationId="{09FEAECE-8632-43CC-87F6-F3EE248EED88}"/>
          </ac:grpSpMkLst>
        </pc:grpChg>
        <pc:grpChg chg="add mod">
          <ac:chgData name="Zahra Sayyed" userId="5292c545-d13a-4bd0-aff7-38b92f08a7de" providerId="ADAL" clId="{9812A665-6E3A-48C4-9AE3-4121188334AC}" dt="2019-06-13T18:31:33.461" v="459" actId="1038"/>
          <ac:grpSpMkLst>
            <pc:docMk/>
            <pc:sldMk cId="3233326073" sldId="288"/>
            <ac:grpSpMk id="12" creationId="{DE2EC8C6-CB1E-4944-BAE9-0968CA87FDDD}"/>
          </ac:grpSpMkLst>
        </pc:grpChg>
        <pc:grpChg chg="add mod">
          <ac:chgData name="Zahra Sayyed" userId="5292c545-d13a-4bd0-aff7-38b92f08a7de" providerId="ADAL" clId="{9812A665-6E3A-48C4-9AE3-4121188334AC}" dt="2019-06-13T18:31:33.461" v="459" actId="1038"/>
          <ac:grpSpMkLst>
            <pc:docMk/>
            <pc:sldMk cId="3233326073" sldId="288"/>
            <ac:grpSpMk id="13" creationId="{0B002BD8-C5E9-4175-9F3E-6FA9A1C2DD26}"/>
          </ac:grpSpMkLst>
        </pc:grpChg>
        <pc:grpChg chg="add mod">
          <ac:chgData name="Zahra Sayyed" userId="5292c545-d13a-4bd0-aff7-38b92f08a7de" providerId="ADAL" clId="{9812A665-6E3A-48C4-9AE3-4121188334AC}" dt="2019-06-13T18:31:30.062" v="458" actId="1038"/>
          <ac:grpSpMkLst>
            <pc:docMk/>
            <pc:sldMk cId="3233326073" sldId="288"/>
            <ac:grpSpMk id="14" creationId="{738648D5-CB3B-4E2E-9349-7067147EA05C}"/>
          </ac:grpSpMkLst>
        </pc:grpChg>
        <pc:grpChg chg="add mod">
          <ac:chgData name="Zahra Sayyed" userId="5292c545-d13a-4bd0-aff7-38b92f08a7de" providerId="ADAL" clId="{9812A665-6E3A-48C4-9AE3-4121188334AC}" dt="2019-06-13T18:31:30.062" v="458" actId="1038"/>
          <ac:grpSpMkLst>
            <pc:docMk/>
            <pc:sldMk cId="3233326073" sldId="288"/>
            <ac:grpSpMk id="15" creationId="{0FD8BE49-05B9-41DF-A636-3D02309F3683}"/>
          </ac:grpSpMkLst>
        </pc:grpChg>
        <pc:grpChg chg="add mod">
          <ac:chgData name="Zahra Sayyed" userId="5292c545-d13a-4bd0-aff7-38b92f08a7de" providerId="ADAL" clId="{9812A665-6E3A-48C4-9AE3-4121188334AC}" dt="2019-06-13T18:31:30.062" v="458" actId="1038"/>
          <ac:grpSpMkLst>
            <pc:docMk/>
            <pc:sldMk cId="3233326073" sldId="288"/>
            <ac:grpSpMk id="16" creationId="{7AB2B1C9-41D0-4137-A8B6-72F4F6B8C5BB}"/>
          </ac:grpSpMkLst>
        </pc:grpChg>
      </pc:sldChg>
      <pc:sldChg chg="add del">
        <pc:chgData name="Zahra Sayyed" userId="5292c545-d13a-4bd0-aff7-38b92f08a7de" providerId="ADAL" clId="{9812A665-6E3A-48C4-9AE3-4121188334AC}" dt="2019-06-13T18:12:18.436" v="75" actId="2696"/>
        <pc:sldMkLst>
          <pc:docMk/>
          <pc:sldMk cId="3584364686" sldId="288"/>
        </pc:sldMkLst>
      </pc:sldChg>
      <pc:sldChg chg="modSp add">
        <pc:chgData name="Zahra Sayyed" userId="5292c545-d13a-4bd0-aff7-38b92f08a7de" providerId="ADAL" clId="{9812A665-6E3A-48C4-9AE3-4121188334AC}" dt="2019-06-13T18:13:30.559" v="143" actId="20577"/>
        <pc:sldMkLst>
          <pc:docMk/>
          <pc:sldMk cId="679258963" sldId="289"/>
        </pc:sldMkLst>
        <pc:spChg chg="mod">
          <ac:chgData name="Zahra Sayyed" userId="5292c545-d13a-4bd0-aff7-38b92f08a7de" providerId="ADAL" clId="{9812A665-6E3A-48C4-9AE3-4121188334AC}" dt="2019-06-13T18:13:30.559" v="143" actId="20577"/>
          <ac:spMkLst>
            <pc:docMk/>
            <pc:sldMk cId="679258963" sldId="289"/>
            <ac:spMk id="2" creationId="{743DBAAC-30F3-497A-829D-76FCA8CAA5FB}"/>
          </ac:spMkLst>
        </pc:spChg>
      </pc:sldChg>
      <pc:sldChg chg="add del">
        <pc:chgData name="Zahra Sayyed" userId="5292c545-d13a-4bd0-aff7-38b92f08a7de" providerId="ADAL" clId="{9812A665-6E3A-48C4-9AE3-4121188334AC}" dt="2019-06-13T18:12:35.045" v="78"/>
        <pc:sldMkLst>
          <pc:docMk/>
          <pc:sldMk cId="3477389374" sldId="289"/>
        </pc:sldMkLst>
      </pc:sldChg>
      <pc:sldChg chg="addSp delSp modSp add">
        <pc:chgData name="Zahra Sayyed" userId="5292c545-d13a-4bd0-aff7-38b92f08a7de" providerId="ADAL" clId="{9812A665-6E3A-48C4-9AE3-4121188334AC}" dt="2019-06-13T18:48:24.455" v="836" actId="207"/>
        <pc:sldMkLst>
          <pc:docMk/>
          <pc:sldMk cId="1963086558" sldId="290"/>
        </pc:sldMkLst>
        <pc:spChg chg="mod">
          <ac:chgData name="Zahra Sayyed" userId="5292c545-d13a-4bd0-aff7-38b92f08a7de" providerId="ADAL" clId="{9812A665-6E3A-48C4-9AE3-4121188334AC}" dt="2019-06-13T18:33:19.701" v="568" actId="20577"/>
          <ac:spMkLst>
            <pc:docMk/>
            <pc:sldMk cId="1963086558" sldId="290"/>
            <ac:spMk id="2" creationId="{FBFBFF7C-A0E6-4683-A8DC-18C9DF44AFED}"/>
          </ac:spMkLst>
        </pc:spChg>
        <pc:spChg chg="del">
          <ac:chgData name="Zahra Sayyed" userId="5292c545-d13a-4bd0-aff7-38b92f08a7de" providerId="ADAL" clId="{9812A665-6E3A-48C4-9AE3-4121188334AC}" dt="2019-06-13T18:32:58.083" v="543" actId="478"/>
          <ac:spMkLst>
            <pc:docMk/>
            <pc:sldMk cId="1963086558" sldId="290"/>
            <ac:spMk id="3" creationId="{BD935C8D-98D2-42BC-9D49-DFDC8C73C245}"/>
          </ac:spMkLst>
        </pc:spChg>
        <pc:spChg chg="add del">
          <ac:chgData name="Zahra Sayyed" userId="5292c545-d13a-4bd0-aff7-38b92f08a7de" providerId="ADAL" clId="{9812A665-6E3A-48C4-9AE3-4121188334AC}" dt="2019-06-13T18:34:01.338" v="570"/>
          <ac:spMkLst>
            <pc:docMk/>
            <pc:sldMk cId="1963086558" sldId="290"/>
            <ac:spMk id="5" creationId="{48B1C8BB-65B6-4CE6-BEC8-CFB7A115479F}"/>
          </ac:spMkLst>
        </pc:spChg>
        <pc:spChg chg="add del">
          <ac:chgData name="Zahra Sayyed" userId="5292c545-d13a-4bd0-aff7-38b92f08a7de" providerId="ADAL" clId="{9812A665-6E3A-48C4-9AE3-4121188334AC}" dt="2019-06-13T18:34:01.338" v="570"/>
          <ac:spMkLst>
            <pc:docMk/>
            <pc:sldMk cId="1963086558" sldId="290"/>
            <ac:spMk id="8" creationId="{77A3F518-171E-4DFB-80D9-E08930080EFE}"/>
          </ac:spMkLst>
        </pc:spChg>
        <pc:spChg chg="add del">
          <ac:chgData name="Zahra Sayyed" userId="5292c545-d13a-4bd0-aff7-38b92f08a7de" providerId="ADAL" clId="{9812A665-6E3A-48C4-9AE3-4121188334AC}" dt="2019-06-13T18:34:01.338" v="570"/>
          <ac:spMkLst>
            <pc:docMk/>
            <pc:sldMk cId="1963086558" sldId="290"/>
            <ac:spMk id="9" creationId="{DDC65AFB-BA19-49A0-832A-B4A9DAD89AA2}"/>
          </ac:spMkLst>
        </pc:spChg>
        <pc:spChg chg="add del">
          <ac:chgData name="Zahra Sayyed" userId="5292c545-d13a-4bd0-aff7-38b92f08a7de" providerId="ADAL" clId="{9812A665-6E3A-48C4-9AE3-4121188334AC}" dt="2019-06-13T18:34:01.338" v="570"/>
          <ac:spMkLst>
            <pc:docMk/>
            <pc:sldMk cId="1963086558" sldId="290"/>
            <ac:spMk id="10" creationId="{3184C7F5-ECDA-43A0-A303-6F64B5B22937}"/>
          </ac:spMkLst>
        </pc:spChg>
        <pc:spChg chg="add del mod">
          <ac:chgData name="Zahra Sayyed" userId="5292c545-d13a-4bd0-aff7-38b92f08a7de" providerId="ADAL" clId="{9812A665-6E3A-48C4-9AE3-4121188334AC}" dt="2019-06-13T18:34:39.297" v="584"/>
          <ac:spMkLst>
            <pc:docMk/>
            <pc:sldMk cId="1963086558" sldId="290"/>
            <ac:spMk id="12" creationId="{46FF5D37-3CD8-47FD-BFD3-92DBFE9EAFB1}"/>
          </ac:spMkLst>
        </pc:spChg>
        <pc:spChg chg="add del mod">
          <ac:chgData name="Zahra Sayyed" userId="5292c545-d13a-4bd0-aff7-38b92f08a7de" providerId="ADAL" clId="{9812A665-6E3A-48C4-9AE3-4121188334AC}" dt="2019-06-13T18:34:39.297" v="584"/>
          <ac:spMkLst>
            <pc:docMk/>
            <pc:sldMk cId="1963086558" sldId="290"/>
            <ac:spMk id="13" creationId="{D2948EFF-7CAC-43F2-AD81-F22692BD2B3E}"/>
          </ac:spMkLst>
        </pc:spChg>
        <pc:spChg chg="add del mod">
          <ac:chgData name="Zahra Sayyed" userId="5292c545-d13a-4bd0-aff7-38b92f08a7de" providerId="ADAL" clId="{9812A665-6E3A-48C4-9AE3-4121188334AC}" dt="2019-06-13T18:34:39.297" v="584"/>
          <ac:spMkLst>
            <pc:docMk/>
            <pc:sldMk cId="1963086558" sldId="290"/>
            <ac:spMk id="14" creationId="{E6DD7A5B-19C8-435F-8EE5-8CC4DD7552BC}"/>
          </ac:spMkLst>
        </pc:spChg>
        <pc:spChg chg="add del mod">
          <ac:chgData name="Zahra Sayyed" userId="5292c545-d13a-4bd0-aff7-38b92f08a7de" providerId="ADAL" clId="{9812A665-6E3A-48C4-9AE3-4121188334AC}" dt="2019-06-13T18:34:39.297" v="584"/>
          <ac:spMkLst>
            <pc:docMk/>
            <pc:sldMk cId="1963086558" sldId="290"/>
            <ac:spMk id="15" creationId="{6BC26424-47D1-4D61-8946-01A96FDC7047}"/>
          </ac:spMkLst>
        </pc:spChg>
        <pc:spChg chg="add del">
          <ac:chgData name="Zahra Sayyed" userId="5292c545-d13a-4bd0-aff7-38b92f08a7de" providerId="ADAL" clId="{9812A665-6E3A-48C4-9AE3-4121188334AC}" dt="2019-06-13T18:34:50.447" v="588"/>
          <ac:spMkLst>
            <pc:docMk/>
            <pc:sldMk cId="1963086558" sldId="290"/>
            <ac:spMk id="16" creationId="{8B9D8F09-45CA-4283-BE9B-776D2297CFF1}"/>
          </ac:spMkLst>
        </pc:spChg>
        <pc:spChg chg="add mod">
          <ac:chgData name="Zahra Sayyed" userId="5292c545-d13a-4bd0-aff7-38b92f08a7de" providerId="ADAL" clId="{9812A665-6E3A-48C4-9AE3-4121188334AC}" dt="2019-06-13T18:48:24.455" v="836" actId="207"/>
          <ac:spMkLst>
            <pc:docMk/>
            <pc:sldMk cId="1963086558" sldId="290"/>
            <ac:spMk id="18" creationId="{3C0DA209-3FDB-4948-BE64-8C94FAEA2C58}"/>
          </ac:spMkLst>
        </pc:spChg>
        <pc:picChg chg="add del">
          <ac:chgData name="Zahra Sayyed" userId="5292c545-d13a-4bd0-aff7-38b92f08a7de" providerId="ADAL" clId="{9812A665-6E3A-48C4-9AE3-4121188334AC}" dt="2019-06-13T18:34:01.338" v="570"/>
          <ac:picMkLst>
            <pc:docMk/>
            <pc:sldMk cId="1963086558" sldId="290"/>
            <ac:picMk id="6" creationId="{3973E77D-413E-4BA4-B15D-F1BBAD40BC9B}"/>
          </ac:picMkLst>
        </pc:picChg>
        <pc:picChg chg="add del">
          <ac:chgData name="Zahra Sayyed" userId="5292c545-d13a-4bd0-aff7-38b92f08a7de" providerId="ADAL" clId="{9812A665-6E3A-48C4-9AE3-4121188334AC}" dt="2019-06-13T18:34:01.338" v="570"/>
          <ac:picMkLst>
            <pc:docMk/>
            <pc:sldMk cId="1963086558" sldId="290"/>
            <ac:picMk id="7" creationId="{F6E7B42B-E946-4989-BC72-AE6F30AEBC35}"/>
          </ac:picMkLst>
        </pc:picChg>
        <pc:picChg chg="add del">
          <ac:chgData name="Zahra Sayyed" userId="5292c545-d13a-4bd0-aff7-38b92f08a7de" providerId="ADAL" clId="{9812A665-6E3A-48C4-9AE3-4121188334AC}" dt="2019-06-13T18:34:01.338" v="570"/>
          <ac:picMkLst>
            <pc:docMk/>
            <pc:sldMk cId="1963086558" sldId="290"/>
            <ac:picMk id="11" creationId="{950ED3FF-08EE-4811-93D7-9789C91C6F1E}"/>
          </ac:picMkLst>
        </pc:picChg>
        <pc:picChg chg="add del mod">
          <ac:chgData name="Zahra Sayyed" userId="5292c545-d13a-4bd0-aff7-38b92f08a7de" providerId="ADAL" clId="{9812A665-6E3A-48C4-9AE3-4121188334AC}" dt="2019-06-13T18:34:57.607" v="594"/>
          <ac:picMkLst>
            <pc:docMk/>
            <pc:sldMk cId="1963086558" sldId="290"/>
            <ac:picMk id="17" creationId="{4B637363-4561-4120-846C-C5C025F9E1FB}"/>
          </ac:picMkLst>
        </pc:picChg>
        <pc:picChg chg="add mod">
          <ac:chgData name="Zahra Sayyed" userId="5292c545-d13a-4bd0-aff7-38b92f08a7de" providerId="ADAL" clId="{9812A665-6E3A-48C4-9AE3-4121188334AC}" dt="2019-06-13T18:35:53.345" v="603" actId="1076"/>
          <ac:picMkLst>
            <pc:docMk/>
            <pc:sldMk cId="1963086558" sldId="290"/>
            <ac:picMk id="19" creationId="{190D9707-84C2-41AC-8CB0-AD560A83D6C0}"/>
          </ac:picMkLst>
        </pc:picChg>
      </pc:sldChg>
      <pc:sldChg chg="addSp delSp modSp add addCm modCm modNotesTx">
        <pc:chgData name="Zahra Sayyed" userId="5292c545-d13a-4bd0-aff7-38b92f08a7de" providerId="ADAL" clId="{9812A665-6E3A-48C4-9AE3-4121188334AC}" dt="2019-06-13T18:55:50.383" v="886"/>
        <pc:sldMkLst>
          <pc:docMk/>
          <pc:sldMk cId="2877077420" sldId="291"/>
        </pc:sldMkLst>
        <pc:spChg chg="mod">
          <ac:chgData name="Zahra Sayyed" userId="5292c545-d13a-4bd0-aff7-38b92f08a7de" providerId="ADAL" clId="{9812A665-6E3A-48C4-9AE3-4121188334AC}" dt="2019-06-13T18:36:09.615" v="634" actId="20577"/>
          <ac:spMkLst>
            <pc:docMk/>
            <pc:sldMk cId="2877077420" sldId="291"/>
            <ac:spMk id="2" creationId="{E12456D0-D221-4198-B947-CC3CEED63557}"/>
          </ac:spMkLst>
        </pc:spChg>
        <pc:spChg chg="del">
          <ac:chgData name="Zahra Sayyed" userId="5292c545-d13a-4bd0-aff7-38b92f08a7de" providerId="ADAL" clId="{9812A665-6E3A-48C4-9AE3-4121188334AC}" dt="2019-06-13T18:36:12.004" v="635" actId="478"/>
          <ac:spMkLst>
            <pc:docMk/>
            <pc:sldMk cId="2877077420" sldId="291"/>
            <ac:spMk id="3" creationId="{5CCAE53C-7E1F-4D0C-954E-F531EFD720F7}"/>
          </ac:spMkLst>
        </pc:spChg>
        <pc:spChg chg="mod">
          <ac:chgData name="Zahra Sayyed" userId="5292c545-d13a-4bd0-aff7-38b92f08a7de" providerId="ADAL" clId="{9812A665-6E3A-48C4-9AE3-4121188334AC}" dt="2019-06-13T18:39:57.537" v="699" actId="1036"/>
          <ac:spMkLst>
            <pc:docMk/>
            <pc:sldMk cId="2877077420" sldId="291"/>
            <ac:spMk id="4" creationId="{498AD1E5-3395-4F46-B21C-3F70C3E89CDF}"/>
          </ac:spMkLst>
        </pc:spChg>
        <pc:spChg chg="add del mod">
          <ac:chgData name="Zahra Sayyed" userId="5292c545-d13a-4bd0-aff7-38b92f08a7de" providerId="ADAL" clId="{9812A665-6E3A-48C4-9AE3-4121188334AC}" dt="2019-06-13T18:37:14.719" v="648" actId="478"/>
          <ac:spMkLst>
            <pc:docMk/>
            <pc:sldMk cId="2877077420" sldId="291"/>
            <ac:spMk id="5" creationId="{68B34A44-FEBA-4165-B935-C4359C732B7F}"/>
          </ac:spMkLst>
        </pc:spChg>
        <pc:spChg chg="add mod">
          <ac:chgData name="Zahra Sayyed" userId="5292c545-d13a-4bd0-aff7-38b92f08a7de" providerId="ADAL" clId="{9812A665-6E3A-48C4-9AE3-4121188334AC}" dt="2019-06-13T18:39:57.537" v="699" actId="1036"/>
          <ac:spMkLst>
            <pc:docMk/>
            <pc:sldMk cId="2877077420" sldId="291"/>
            <ac:spMk id="6" creationId="{BAF320CE-880B-4F8F-A5FC-588334F599EB}"/>
          </ac:spMkLst>
        </pc:spChg>
        <pc:picChg chg="add mod">
          <ac:chgData name="Zahra Sayyed" userId="5292c545-d13a-4bd0-aff7-38b92f08a7de" providerId="ADAL" clId="{9812A665-6E3A-48C4-9AE3-4121188334AC}" dt="2019-06-13T18:40:00.800" v="702" actId="1036"/>
          <ac:picMkLst>
            <pc:docMk/>
            <pc:sldMk cId="2877077420" sldId="291"/>
            <ac:picMk id="7" creationId="{BF5A90C1-1A5A-4FC2-9901-C0D252ED76F0}"/>
          </ac:picMkLst>
        </pc:picChg>
        <pc:picChg chg="add mod">
          <ac:chgData name="Zahra Sayyed" userId="5292c545-d13a-4bd0-aff7-38b92f08a7de" providerId="ADAL" clId="{9812A665-6E3A-48C4-9AE3-4121188334AC}" dt="2019-06-13T18:39:57.537" v="699" actId="1036"/>
          <ac:picMkLst>
            <pc:docMk/>
            <pc:sldMk cId="2877077420" sldId="291"/>
            <ac:picMk id="8" creationId="{B57B30CC-4F1E-473A-857A-53A657165A36}"/>
          </ac:picMkLst>
        </pc:picChg>
        <pc:picChg chg="add mod">
          <ac:chgData name="Zahra Sayyed" userId="5292c545-d13a-4bd0-aff7-38b92f08a7de" providerId="ADAL" clId="{9812A665-6E3A-48C4-9AE3-4121188334AC}" dt="2019-06-13T18:39:57.537" v="699" actId="1036"/>
          <ac:picMkLst>
            <pc:docMk/>
            <pc:sldMk cId="2877077420" sldId="291"/>
            <ac:picMk id="9" creationId="{DAA1A3D7-D320-4B3D-A957-8BC6C70E4637}"/>
          </ac:picMkLst>
        </pc:picChg>
        <pc:picChg chg="add mod">
          <ac:chgData name="Zahra Sayyed" userId="5292c545-d13a-4bd0-aff7-38b92f08a7de" providerId="ADAL" clId="{9812A665-6E3A-48C4-9AE3-4121188334AC}" dt="2019-06-13T18:39:57.537" v="699" actId="1036"/>
          <ac:picMkLst>
            <pc:docMk/>
            <pc:sldMk cId="2877077420" sldId="291"/>
            <ac:picMk id="10" creationId="{E70912FE-A8F8-41EF-9931-8772C19CBECE}"/>
          </ac:picMkLst>
        </pc:picChg>
        <pc:picChg chg="add mod">
          <ac:chgData name="Zahra Sayyed" userId="5292c545-d13a-4bd0-aff7-38b92f08a7de" providerId="ADAL" clId="{9812A665-6E3A-48C4-9AE3-4121188334AC}" dt="2019-06-13T18:39:57.537" v="699" actId="1036"/>
          <ac:picMkLst>
            <pc:docMk/>
            <pc:sldMk cId="2877077420" sldId="291"/>
            <ac:picMk id="11" creationId="{EDA8D026-C876-4E61-BE6D-83B1B1ADA5D8}"/>
          </ac:picMkLst>
        </pc:picChg>
      </pc:sldChg>
      <pc:sldChg chg="addSp delSp modSp add">
        <pc:chgData name="Zahra Sayyed" userId="5292c545-d13a-4bd0-aff7-38b92f08a7de" providerId="ADAL" clId="{9812A665-6E3A-48C4-9AE3-4121188334AC}" dt="2019-06-13T18:43:29.755" v="808" actId="1076"/>
        <pc:sldMkLst>
          <pc:docMk/>
          <pc:sldMk cId="1323318336" sldId="292"/>
        </pc:sldMkLst>
        <pc:spChg chg="mod">
          <ac:chgData name="Zahra Sayyed" userId="5292c545-d13a-4bd0-aff7-38b92f08a7de" providerId="ADAL" clId="{9812A665-6E3A-48C4-9AE3-4121188334AC}" dt="2019-06-13T18:41:41.299" v="784" actId="1035"/>
          <ac:spMkLst>
            <pc:docMk/>
            <pc:sldMk cId="1323318336" sldId="292"/>
            <ac:spMk id="2" creationId="{5C8763B2-B232-459E-BA73-F8BCC9C559E5}"/>
          </ac:spMkLst>
        </pc:spChg>
        <pc:spChg chg="del">
          <ac:chgData name="Zahra Sayyed" userId="5292c545-d13a-4bd0-aff7-38b92f08a7de" providerId="ADAL" clId="{9812A665-6E3A-48C4-9AE3-4121188334AC}" dt="2019-06-13T18:41:44.050" v="785" actId="478"/>
          <ac:spMkLst>
            <pc:docMk/>
            <pc:sldMk cId="1323318336" sldId="292"/>
            <ac:spMk id="3" creationId="{FDCC9181-EA0B-493E-A174-BA594088BCE2}"/>
          </ac:spMkLst>
        </pc:spChg>
        <pc:spChg chg="mod">
          <ac:chgData name="Zahra Sayyed" userId="5292c545-d13a-4bd0-aff7-38b92f08a7de" providerId="ADAL" clId="{9812A665-6E3A-48C4-9AE3-4121188334AC}" dt="2019-06-13T18:43:19.213" v="805" actId="1076"/>
          <ac:spMkLst>
            <pc:docMk/>
            <pc:sldMk cId="1323318336" sldId="292"/>
            <ac:spMk id="4" creationId="{D429301B-0F66-4DF2-8BEA-04CCAC7AD564}"/>
          </ac:spMkLst>
        </pc:spChg>
        <pc:spChg chg="add mod">
          <ac:chgData name="Zahra Sayyed" userId="5292c545-d13a-4bd0-aff7-38b92f08a7de" providerId="ADAL" clId="{9812A665-6E3A-48C4-9AE3-4121188334AC}" dt="2019-06-13T18:43:29.755" v="808" actId="1076"/>
          <ac:spMkLst>
            <pc:docMk/>
            <pc:sldMk cId="1323318336" sldId="292"/>
            <ac:spMk id="5" creationId="{515B8C3E-A78A-41C5-A12D-489E163D3535}"/>
          </ac:spMkLst>
        </pc:spChg>
        <pc:picChg chg="add mod">
          <ac:chgData name="Zahra Sayyed" userId="5292c545-d13a-4bd0-aff7-38b92f08a7de" providerId="ADAL" clId="{9812A665-6E3A-48C4-9AE3-4121188334AC}" dt="2019-06-13T18:43:29.755" v="808" actId="1076"/>
          <ac:picMkLst>
            <pc:docMk/>
            <pc:sldMk cId="1323318336" sldId="292"/>
            <ac:picMk id="6" creationId="{FDD1F073-05EC-4FC4-92CE-F7F395723472}"/>
          </ac:picMkLst>
        </pc:picChg>
        <pc:picChg chg="add mod">
          <ac:chgData name="Zahra Sayyed" userId="5292c545-d13a-4bd0-aff7-38b92f08a7de" providerId="ADAL" clId="{9812A665-6E3A-48C4-9AE3-4121188334AC}" dt="2019-06-13T18:43:29.755" v="808" actId="1076"/>
          <ac:picMkLst>
            <pc:docMk/>
            <pc:sldMk cId="1323318336" sldId="292"/>
            <ac:picMk id="7" creationId="{7E655E60-E767-4344-A5A0-0E32A578EF64}"/>
          </ac:picMkLst>
        </pc:picChg>
        <pc:picChg chg="add mod">
          <ac:chgData name="Zahra Sayyed" userId="5292c545-d13a-4bd0-aff7-38b92f08a7de" providerId="ADAL" clId="{9812A665-6E3A-48C4-9AE3-4121188334AC}" dt="2019-06-13T18:43:29.755" v="808" actId="1076"/>
          <ac:picMkLst>
            <pc:docMk/>
            <pc:sldMk cId="1323318336" sldId="292"/>
            <ac:picMk id="8" creationId="{FE3AB3F5-37D3-4D3D-85E4-CC3500CA48C6}"/>
          </ac:picMkLst>
        </pc:picChg>
      </pc:sldChg>
      <pc:sldChg chg="addSp delSp modSp add del">
        <pc:chgData name="Zahra Sayyed" userId="5292c545-d13a-4bd0-aff7-38b92f08a7de" providerId="ADAL" clId="{9812A665-6E3A-48C4-9AE3-4121188334AC}" dt="2019-06-13T18:52:12.255" v="871" actId="2696"/>
        <pc:sldMkLst>
          <pc:docMk/>
          <pc:sldMk cId="1171384536" sldId="293"/>
        </pc:sldMkLst>
        <pc:spChg chg="add del mod">
          <ac:chgData name="Zahra Sayyed" userId="5292c545-d13a-4bd0-aff7-38b92f08a7de" providerId="ADAL" clId="{9812A665-6E3A-48C4-9AE3-4121188334AC}" dt="2019-06-13T18:44:07.335" v="812" actId="478"/>
          <ac:spMkLst>
            <pc:docMk/>
            <pc:sldMk cId="1171384536" sldId="293"/>
            <ac:spMk id="5" creationId="{4C3A9EAD-70BF-4BDC-A575-450821464BC7}"/>
          </ac:spMkLst>
        </pc:spChg>
        <pc:picChg chg="add del mod">
          <ac:chgData name="Zahra Sayyed" userId="5292c545-d13a-4bd0-aff7-38b92f08a7de" providerId="ADAL" clId="{9812A665-6E3A-48C4-9AE3-4121188334AC}" dt="2019-06-13T18:44:07.335" v="812" actId="478"/>
          <ac:picMkLst>
            <pc:docMk/>
            <pc:sldMk cId="1171384536" sldId="293"/>
            <ac:picMk id="6" creationId="{7719D309-0CD2-4AD6-AF59-DC6BCCA826E0}"/>
          </ac:picMkLst>
        </pc:picChg>
        <pc:picChg chg="add del mod">
          <ac:chgData name="Zahra Sayyed" userId="5292c545-d13a-4bd0-aff7-38b92f08a7de" providerId="ADAL" clId="{9812A665-6E3A-48C4-9AE3-4121188334AC}" dt="2019-06-13T18:44:07.335" v="812" actId="478"/>
          <ac:picMkLst>
            <pc:docMk/>
            <pc:sldMk cId="1171384536" sldId="293"/>
            <ac:picMk id="7" creationId="{CE48B433-CD46-48F7-8458-5F74108CAB49}"/>
          </ac:picMkLst>
        </pc:picChg>
        <pc:picChg chg="add del mod">
          <ac:chgData name="Zahra Sayyed" userId="5292c545-d13a-4bd0-aff7-38b92f08a7de" providerId="ADAL" clId="{9812A665-6E3A-48C4-9AE3-4121188334AC}" dt="2019-06-13T18:44:07.335" v="812" actId="478"/>
          <ac:picMkLst>
            <pc:docMk/>
            <pc:sldMk cId="1171384536" sldId="293"/>
            <ac:picMk id="8" creationId="{281009CA-01B2-46F1-8585-D5896DC87B6F}"/>
          </ac:picMkLst>
        </pc:picChg>
      </pc:sldChg>
      <pc:sldChg chg="addSp delSp modSp add del modNotesTx">
        <pc:chgData name="Zahra Sayyed" userId="5292c545-d13a-4bd0-aff7-38b92f08a7de" providerId="ADAL" clId="{9812A665-6E3A-48C4-9AE3-4121188334AC}" dt="2019-06-13T18:51:13.932" v="870" actId="5793"/>
        <pc:sldMkLst>
          <pc:docMk/>
          <pc:sldMk cId="1254110862" sldId="628"/>
        </pc:sldMkLst>
        <pc:spChg chg="add del mod">
          <ac:chgData name="Zahra Sayyed" userId="5292c545-d13a-4bd0-aff7-38b92f08a7de" providerId="ADAL" clId="{9812A665-6E3A-48C4-9AE3-4121188334AC}" dt="2019-06-13T18:45:15.477" v="820" actId="478"/>
          <ac:spMkLst>
            <pc:docMk/>
            <pc:sldMk cId="1254110862" sldId="628"/>
            <ac:spMk id="4" creationId="{150A7CEF-C33A-3B41-81F5-6B7C8F33E7D5}"/>
          </ac:spMkLst>
        </pc:spChg>
        <pc:spChg chg="add mod">
          <ac:chgData name="Zahra Sayyed" userId="5292c545-d13a-4bd0-aff7-38b92f08a7de" providerId="ADAL" clId="{9812A665-6E3A-48C4-9AE3-4121188334AC}" dt="2019-06-13T18:45:50.688" v="824"/>
          <ac:spMkLst>
            <pc:docMk/>
            <pc:sldMk cId="1254110862" sldId="628"/>
            <ac:spMk id="36" creationId="{DB70D29C-0DBA-4F3A-ADA1-DD45BF590B06}"/>
          </ac:spMkLst>
        </pc:spChg>
        <pc:cxnChg chg="add del">
          <ac:chgData name="Zahra Sayyed" userId="5292c545-d13a-4bd0-aff7-38b92f08a7de" providerId="ADAL" clId="{9812A665-6E3A-48C4-9AE3-4121188334AC}" dt="2019-06-13T18:45:14.941" v="819" actId="478"/>
          <ac:cxnSpMkLst>
            <pc:docMk/>
            <pc:sldMk cId="1254110862" sldId="628"/>
            <ac:cxnSpMk id="38" creationId="{D194026B-D74A-5C44-9CA7-A2C8C967FF9C}"/>
          </ac:cxnSpMkLst>
        </pc:cxnChg>
      </pc:sldChg>
      <pc:sldChg chg="modSp add">
        <pc:chgData name="Zahra Sayyed" userId="5292c545-d13a-4bd0-aff7-38b92f08a7de" providerId="ADAL" clId="{9812A665-6E3A-48C4-9AE3-4121188334AC}" dt="2019-06-13T18:53:31.013" v="884"/>
        <pc:sldMkLst>
          <pc:docMk/>
          <pc:sldMk cId="1870816650" sldId="629"/>
        </pc:sldMkLst>
        <pc:spChg chg="mod">
          <ac:chgData name="Zahra Sayyed" userId="5292c545-d13a-4bd0-aff7-38b92f08a7de" providerId="ADAL" clId="{9812A665-6E3A-48C4-9AE3-4121188334AC}" dt="2019-06-13T18:53:31.013" v="884"/>
          <ac:spMkLst>
            <pc:docMk/>
            <pc:sldMk cId="1870816650" sldId="629"/>
            <ac:spMk id="2" creationId="{5F34A39F-0B01-4A44-8DFD-656788B349A8}"/>
          </ac:spMkLst>
        </pc:spChg>
      </pc:sldChg>
      <pc:sldChg chg="addSp delSp modSp add del delCm">
        <pc:chgData name="Zahra Sayyed" userId="5292c545-d13a-4bd0-aff7-38b92f08a7de" providerId="ADAL" clId="{9812A665-6E3A-48C4-9AE3-4121188334AC}" dt="2019-06-13T18:49:11.959" v="861" actId="2696"/>
        <pc:sldMkLst>
          <pc:docMk/>
          <pc:sldMk cId="3870278112" sldId="654"/>
        </pc:sldMkLst>
        <pc:spChg chg="add mod">
          <ac:chgData name="Zahra Sayyed" userId="5292c545-d13a-4bd0-aff7-38b92f08a7de" providerId="ADAL" clId="{9812A665-6E3A-48C4-9AE3-4121188334AC}" dt="2019-06-13T18:48:39.425" v="840" actId="478"/>
          <ac:spMkLst>
            <pc:docMk/>
            <pc:sldMk cId="3870278112" sldId="654"/>
            <ac:spMk id="3" creationId="{58F7A2C1-ADE4-45E9-B952-3518669F61EA}"/>
          </ac:spMkLst>
        </pc:spChg>
        <pc:spChg chg="mod">
          <ac:chgData name="Zahra Sayyed" userId="5292c545-d13a-4bd0-aff7-38b92f08a7de" providerId="ADAL" clId="{9812A665-6E3A-48C4-9AE3-4121188334AC}" dt="2019-06-13T18:49:08.530" v="860" actId="14100"/>
          <ac:spMkLst>
            <pc:docMk/>
            <pc:sldMk cId="3870278112" sldId="654"/>
            <ac:spMk id="10" creationId="{2942D21D-5355-634F-B62D-797ACFAAAF78}"/>
          </ac:spMkLst>
        </pc:spChg>
        <pc:spChg chg="del mod">
          <ac:chgData name="Zahra Sayyed" userId="5292c545-d13a-4bd0-aff7-38b92f08a7de" providerId="ADAL" clId="{9812A665-6E3A-48C4-9AE3-4121188334AC}" dt="2019-06-13T18:48:39.425" v="840" actId="478"/>
          <ac:spMkLst>
            <pc:docMk/>
            <pc:sldMk cId="3870278112" sldId="654"/>
            <ac:spMk id="20" creationId="{C987A002-696C-834B-A3D9-FB02FDB215F0}"/>
          </ac:spMkLst>
        </pc:spChg>
        <pc:picChg chg="mod">
          <ac:chgData name="Zahra Sayyed" userId="5292c545-d13a-4bd0-aff7-38b92f08a7de" providerId="ADAL" clId="{9812A665-6E3A-48C4-9AE3-4121188334AC}" dt="2019-06-13T18:48:54.270" v="858" actId="14100"/>
          <ac:picMkLst>
            <pc:docMk/>
            <pc:sldMk cId="3870278112" sldId="654"/>
            <ac:picMk id="9" creationId="{B07168E8-BF46-354B-9269-B93506A5C146}"/>
          </ac:picMkLst>
        </pc:picChg>
        <pc:picChg chg="mod">
          <ac:chgData name="Zahra Sayyed" userId="5292c545-d13a-4bd0-aff7-38b92f08a7de" providerId="ADAL" clId="{9812A665-6E3A-48C4-9AE3-4121188334AC}" dt="2019-06-13T18:48:54.270" v="858" actId="14100"/>
          <ac:picMkLst>
            <pc:docMk/>
            <pc:sldMk cId="3870278112" sldId="654"/>
            <ac:picMk id="12" creationId="{EC2BF20A-D8D3-DC40-BB0B-1B7FB2F3F6A9}"/>
          </ac:picMkLst>
        </pc:picChg>
        <pc:picChg chg="mod">
          <ac:chgData name="Zahra Sayyed" userId="5292c545-d13a-4bd0-aff7-38b92f08a7de" providerId="ADAL" clId="{9812A665-6E3A-48C4-9AE3-4121188334AC}" dt="2019-06-13T18:48:54.270" v="858" actId="14100"/>
          <ac:picMkLst>
            <pc:docMk/>
            <pc:sldMk cId="3870278112" sldId="654"/>
            <ac:picMk id="14" creationId="{FF50F023-FD21-8E46-9A31-3CA48B0FC08C}"/>
          </ac:picMkLst>
        </pc:picChg>
        <pc:picChg chg="mod">
          <ac:chgData name="Zahra Sayyed" userId="5292c545-d13a-4bd0-aff7-38b92f08a7de" providerId="ADAL" clId="{9812A665-6E3A-48C4-9AE3-4121188334AC}" dt="2019-06-13T18:48:54.270" v="858" actId="14100"/>
          <ac:picMkLst>
            <pc:docMk/>
            <pc:sldMk cId="3870278112" sldId="654"/>
            <ac:picMk id="16" creationId="{0C4C9D46-F6E6-A54B-8C0D-E16EA16CC2BF}"/>
          </ac:picMkLst>
        </pc:picChg>
        <pc:picChg chg="mod">
          <ac:chgData name="Zahra Sayyed" userId="5292c545-d13a-4bd0-aff7-38b92f08a7de" providerId="ADAL" clId="{9812A665-6E3A-48C4-9AE3-4121188334AC}" dt="2019-06-13T18:48:54.270" v="858" actId="14100"/>
          <ac:picMkLst>
            <pc:docMk/>
            <pc:sldMk cId="3870278112" sldId="654"/>
            <ac:picMk id="18" creationId="{6C1713C5-6B48-C045-8B67-38D8702E4368}"/>
          </ac:picMkLst>
        </pc:picChg>
        <pc:cxnChg chg="del">
          <ac:chgData name="Zahra Sayyed" userId="5292c545-d13a-4bd0-aff7-38b92f08a7de" providerId="ADAL" clId="{9812A665-6E3A-48C4-9AE3-4121188334AC}" dt="2019-06-13T18:48:37.962" v="839" actId="478"/>
          <ac:cxnSpMkLst>
            <pc:docMk/>
            <pc:sldMk cId="3870278112" sldId="654"/>
            <ac:cxnSpMk id="21" creationId="{904B89F9-C742-764E-883C-3259BA99A27C}"/>
          </ac:cxnSpMkLst>
        </pc:cxnChg>
        <pc:cxnChg chg="del">
          <ac:chgData name="Zahra Sayyed" userId="5292c545-d13a-4bd0-aff7-38b92f08a7de" providerId="ADAL" clId="{9812A665-6E3A-48C4-9AE3-4121188334AC}" dt="2019-06-13T18:48:35.342" v="837" actId="478"/>
          <ac:cxnSpMkLst>
            <pc:docMk/>
            <pc:sldMk cId="3870278112" sldId="654"/>
            <ac:cxnSpMk id="22" creationId="{48574D52-C472-6346-9819-F9E249FC6B10}"/>
          </ac:cxnSpMkLst>
        </pc:cxnChg>
        <pc:cxnChg chg="del">
          <ac:chgData name="Zahra Sayyed" userId="5292c545-d13a-4bd0-aff7-38b92f08a7de" providerId="ADAL" clId="{9812A665-6E3A-48C4-9AE3-4121188334AC}" dt="2019-06-13T18:48:41.875" v="841" actId="478"/>
          <ac:cxnSpMkLst>
            <pc:docMk/>
            <pc:sldMk cId="3870278112" sldId="654"/>
            <ac:cxnSpMk id="23" creationId="{9A19EFCD-1F6D-F640-AD39-2A3717967907}"/>
          </ac:cxnSpMkLst>
        </pc:cxnChg>
      </pc:sldChg>
      <pc:sldChg chg="add del">
        <pc:chgData name="Zahra Sayyed" userId="5292c545-d13a-4bd0-aff7-38b92f08a7de" providerId="ADAL" clId="{9812A665-6E3A-48C4-9AE3-4121188334AC}" dt="2019-06-13T18:52:15.751" v="872" actId="2696"/>
        <pc:sldMkLst>
          <pc:docMk/>
          <pc:sldMk cId="1228816269" sldId="687"/>
        </pc:sldMkLst>
      </pc:sldChg>
      <pc:sldChg chg="add del">
        <pc:chgData name="Zahra Sayyed" userId="5292c545-d13a-4bd0-aff7-38b92f08a7de" providerId="ADAL" clId="{9812A665-6E3A-48C4-9AE3-4121188334AC}" dt="2019-06-13T18:52:20.796" v="874"/>
        <pc:sldMkLst>
          <pc:docMk/>
          <pc:sldMk cId="1771153648" sldId="687"/>
        </pc:sldMkLst>
      </pc:sldChg>
      <pc:sldChg chg="add del">
        <pc:chgData name="Zahra Sayyed" userId="5292c545-d13a-4bd0-aff7-38b92f08a7de" providerId="ADAL" clId="{9812A665-6E3A-48C4-9AE3-4121188334AC}" dt="2019-06-13T18:48:11.815" v="835" actId="2696"/>
        <pc:sldMkLst>
          <pc:docMk/>
          <pc:sldMk cId="1885630297" sldId="688"/>
        </pc:sldMkLst>
      </pc:sldChg>
    </pc:docChg>
  </pc:docChgLst>
  <pc:docChgLst>
    <pc:chgData name="Zahra Sayyed" userId="5292c545-d13a-4bd0-aff7-38b92f08a7de" providerId="ADAL" clId="{A8D27FEC-95B8-4457-A826-996E1942B348}"/>
    <pc:docChg chg="undo custSel addSld delSld modSld sldOrd">
      <pc:chgData name="Zahra Sayyed" userId="5292c545-d13a-4bd0-aff7-38b92f08a7de" providerId="ADAL" clId="{A8D27FEC-95B8-4457-A826-996E1942B348}" dt="2019-09-17T03:10:32.749" v="412" actId="20577"/>
      <pc:docMkLst>
        <pc:docMk/>
      </pc:docMkLst>
      <pc:sldChg chg="add del">
        <pc:chgData name="Zahra Sayyed" userId="5292c545-d13a-4bd0-aff7-38b92f08a7de" providerId="ADAL" clId="{A8D27FEC-95B8-4457-A826-996E1942B348}" dt="2019-09-17T02:45:35.284" v="157"/>
        <pc:sldMkLst>
          <pc:docMk/>
          <pc:sldMk cId="2471385732" sldId="257"/>
        </pc:sldMkLst>
      </pc:sldChg>
      <pc:sldChg chg="add del">
        <pc:chgData name="Zahra Sayyed" userId="5292c545-d13a-4bd0-aff7-38b92f08a7de" providerId="ADAL" clId="{A8D27FEC-95B8-4457-A826-996E1942B348}" dt="2019-09-17T02:45:35.284" v="157"/>
        <pc:sldMkLst>
          <pc:docMk/>
          <pc:sldMk cId="3617022471" sldId="258"/>
        </pc:sldMkLst>
      </pc:sldChg>
      <pc:sldChg chg="modSp add del">
        <pc:chgData name="Zahra Sayyed" userId="5292c545-d13a-4bd0-aff7-38b92f08a7de" providerId="ADAL" clId="{A8D27FEC-95B8-4457-A826-996E1942B348}" dt="2019-09-17T02:45:35.284" v="157"/>
        <pc:sldMkLst>
          <pc:docMk/>
          <pc:sldMk cId="3973454181" sldId="259"/>
        </pc:sldMkLst>
        <pc:spChg chg="mod">
          <ac:chgData name="Zahra Sayyed" userId="5292c545-d13a-4bd0-aff7-38b92f08a7de" providerId="ADAL" clId="{A8D27FEC-95B8-4457-A826-996E1942B348}" dt="2019-09-17T02:45:35.284" v="157"/>
          <ac:spMkLst>
            <pc:docMk/>
            <pc:sldMk cId="3973454181" sldId="259"/>
            <ac:spMk id="3" creationId="{AAC2668A-8917-4EA3-BE28-D23D42A36E94}"/>
          </ac:spMkLst>
        </pc:spChg>
      </pc:sldChg>
      <pc:sldChg chg="add del">
        <pc:chgData name="Zahra Sayyed" userId="5292c545-d13a-4bd0-aff7-38b92f08a7de" providerId="ADAL" clId="{A8D27FEC-95B8-4457-A826-996E1942B348}" dt="2019-09-17T02:45:35.284" v="157"/>
        <pc:sldMkLst>
          <pc:docMk/>
          <pc:sldMk cId="1631226822" sldId="260"/>
        </pc:sldMkLst>
      </pc:sldChg>
      <pc:sldChg chg="addSp delSp">
        <pc:chgData name="Zahra Sayyed" userId="5292c545-d13a-4bd0-aff7-38b92f08a7de" providerId="ADAL" clId="{A8D27FEC-95B8-4457-A826-996E1942B348}" dt="2019-09-17T02:56:18.491" v="265"/>
        <pc:sldMkLst>
          <pc:docMk/>
          <pc:sldMk cId="486054223" sldId="261"/>
        </pc:sldMkLst>
        <pc:picChg chg="add del">
          <ac:chgData name="Zahra Sayyed" userId="5292c545-d13a-4bd0-aff7-38b92f08a7de" providerId="ADAL" clId="{A8D27FEC-95B8-4457-A826-996E1942B348}" dt="2019-09-17T02:56:18.491" v="265"/>
          <ac:picMkLst>
            <pc:docMk/>
            <pc:sldMk cId="486054223" sldId="261"/>
            <ac:picMk id="2" creationId="{0E2F717C-DB66-4077-99AA-ECAC9AB37681}"/>
          </ac:picMkLst>
        </pc:picChg>
      </pc:sldChg>
      <pc:sldChg chg="add del">
        <pc:chgData name="Zahra Sayyed" userId="5292c545-d13a-4bd0-aff7-38b92f08a7de" providerId="ADAL" clId="{A8D27FEC-95B8-4457-A826-996E1942B348}" dt="2019-09-17T03:09:18.084" v="410"/>
        <pc:sldMkLst>
          <pc:docMk/>
          <pc:sldMk cId="1558724493" sldId="630"/>
        </pc:sldMkLst>
      </pc:sldChg>
      <pc:sldChg chg="add del">
        <pc:chgData name="Zahra Sayyed" userId="5292c545-d13a-4bd0-aff7-38b92f08a7de" providerId="ADAL" clId="{A8D27FEC-95B8-4457-A826-996E1942B348}" dt="2019-09-17T03:09:18.084" v="410"/>
        <pc:sldMkLst>
          <pc:docMk/>
          <pc:sldMk cId="3105203126" sldId="631"/>
        </pc:sldMkLst>
      </pc:sldChg>
      <pc:sldChg chg="add del">
        <pc:chgData name="Zahra Sayyed" userId="5292c545-d13a-4bd0-aff7-38b92f08a7de" providerId="ADAL" clId="{A8D27FEC-95B8-4457-A826-996E1942B348}" dt="2019-09-17T03:09:18.084" v="410"/>
        <pc:sldMkLst>
          <pc:docMk/>
          <pc:sldMk cId="2639917663" sldId="632"/>
        </pc:sldMkLst>
      </pc:sldChg>
      <pc:sldChg chg="add del">
        <pc:chgData name="Zahra Sayyed" userId="5292c545-d13a-4bd0-aff7-38b92f08a7de" providerId="ADAL" clId="{A8D27FEC-95B8-4457-A826-996E1942B348}" dt="2019-09-17T03:09:18.084" v="410"/>
        <pc:sldMkLst>
          <pc:docMk/>
          <pc:sldMk cId="3553510083" sldId="634"/>
        </pc:sldMkLst>
      </pc:sldChg>
      <pc:sldChg chg="add del">
        <pc:chgData name="Zahra Sayyed" userId="5292c545-d13a-4bd0-aff7-38b92f08a7de" providerId="ADAL" clId="{A8D27FEC-95B8-4457-A826-996E1942B348}" dt="2019-09-17T03:09:18.084" v="410"/>
        <pc:sldMkLst>
          <pc:docMk/>
          <pc:sldMk cId="2826153822" sldId="635"/>
        </pc:sldMkLst>
      </pc:sldChg>
      <pc:sldChg chg="add del">
        <pc:chgData name="Zahra Sayyed" userId="5292c545-d13a-4bd0-aff7-38b92f08a7de" providerId="ADAL" clId="{A8D27FEC-95B8-4457-A826-996E1942B348}" dt="2019-09-17T03:09:18.084" v="410"/>
        <pc:sldMkLst>
          <pc:docMk/>
          <pc:sldMk cId="1869891568" sldId="637"/>
        </pc:sldMkLst>
      </pc:sldChg>
      <pc:sldChg chg="modNotesTx">
        <pc:chgData name="Zahra Sayyed" userId="5292c545-d13a-4bd0-aff7-38b92f08a7de" providerId="ADAL" clId="{A8D27FEC-95B8-4457-A826-996E1942B348}" dt="2019-09-13T19:28:40.425" v="144" actId="313"/>
        <pc:sldMkLst>
          <pc:docMk/>
          <pc:sldMk cId="2061508260" sldId="638"/>
        </pc:sldMkLst>
      </pc:sldChg>
      <pc:sldChg chg="ord">
        <pc:chgData name="Zahra Sayyed" userId="5292c545-d13a-4bd0-aff7-38b92f08a7de" providerId="ADAL" clId="{A8D27FEC-95B8-4457-A826-996E1942B348}" dt="2019-09-17T02:42:59.274" v="145"/>
        <pc:sldMkLst>
          <pc:docMk/>
          <pc:sldMk cId="2472193583" sldId="639"/>
        </pc:sldMkLst>
      </pc:sldChg>
      <pc:sldChg chg="modSp ord">
        <pc:chgData name="Zahra Sayyed" userId="5292c545-d13a-4bd0-aff7-38b92f08a7de" providerId="ADAL" clId="{A8D27FEC-95B8-4457-A826-996E1942B348}" dt="2019-09-17T02:50:11.290" v="204" actId="20577"/>
        <pc:sldMkLst>
          <pc:docMk/>
          <pc:sldMk cId="3645704069" sldId="648"/>
        </pc:sldMkLst>
        <pc:spChg chg="mod">
          <ac:chgData name="Zahra Sayyed" userId="5292c545-d13a-4bd0-aff7-38b92f08a7de" providerId="ADAL" clId="{A8D27FEC-95B8-4457-A826-996E1942B348}" dt="2019-09-17T02:50:11.290" v="204" actId="20577"/>
          <ac:spMkLst>
            <pc:docMk/>
            <pc:sldMk cId="3645704069" sldId="648"/>
            <ac:spMk id="3" creationId="{916DBDD5-E2F8-4D1D-BB66-116EB9E818C7}"/>
          </ac:spMkLst>
        </pc:spChg>
      </pc:sldChg>
      <pc:sldChg chg="delSp del">
        <pc:chgData name="Zahra Sayyed" userId="5292c545-d13a-4bd0-aff7-38b92f08a7de" providerId="ADAL" clId="{A8D27FEC-95B8-4457-A826-996E1942B348}" dt="2019-09-17T02:46:01.619" v="159" actId="2696"/>
        <pc:sldMkLst>
          <pc:docMk/>
          <pc:sldMk cId="3588152917" sldId="649"/>
        </pc:sldMkLst>
        <pc:picChg chg="del">
          <ac:chgData name="Zahra Sayyed" userId="5292c545-d13a-4bd0-aff7-38b92f08a7de" providerId="ADAL" clId="{A8D27FEC-95B8-4457-A826-996E1942B348}" dt="2019-09-17T02:45:39.113" v="158"/>
          <ac:picMkLst>
            <pc:docMk/>
            <pc:sldMk cId="3588152917" sldId="649"/>
            <ac:picMk id="5" creationId="{CC777681-8196-4B37-AF50-45A37DB6B2FB}"/>
          </ac:picMkLst>
        </pc:picChg>
      </pc:sldChg>
      <pc:sldChg chg="add del">
        <pc:chgData name="Zahra Sayyed" userId="5292c545-d13a-4bd0-aff7-38b92f08a7de" providerId="ADAL" clId="{A8D27FEC-95B8-4457-A826-996E1942B348}" dt="2019-09-17T02:44:32.580" v="148" actId="2696"/>
        <pc:sldMkLst>
          <pc:docMk/>
          <pc:sldMk cId="2096263825" sldId="651"/>
        </pc:sldMkLst>
      </pc:sldChg>
      <pc:sldChg chg="modSp add del">
        <pc:chgData name="Zahra Sayyed" userId="5292c545-d13a-4bd0-aff7-38b92f08a7de" providerId="ADAL" clId="{A8D27FEC-95B8-4457-A826-996E1942B348}" dt="2019-09-17T02:45:35.284" v="157"/>
        <pc:sldMkLst>
          <pc:docMk/>
          <pc:sldMk cId="3036132759" sldId="651"/>
        </pc:sldMkLst>
        <pc:spChg chg="mod">
          <ac:chgData name="Zahra Sayyed" userId="5292c545-d13a-4bd0-aff7-38b92f08a7de" providerId="ADAL" clId="{A8D27FEC-95B8-4457-A826-996E1942B348}" dt="2019-09-17T02:45:35.284" v="157"/>
          <ac:spMkLst>
            <pc:docMk/>
            <pc:sldMk cId="3036132759" sldId="651"/>
            <ac:spMk id="5" creationId="{00003C18-74AB-4095-952F-364F001525E7}"/>
          </ac:spMkLst>
        </pc:spChg>
      </pc:sldChg>
      <pc:sldChg chg="add del">
        <pc:chgData name="Zahra Sayyed" userId="5292c545-d13a-4bd0-aff7-38b92f08a7de" providerId="ADAL" clId="{A8D27FEC-95B8-4457-A826-996E1942B348}" dt="2019-09-17T02:45:35.284" v="157"/>
        <pc:sldMkLst>
          <pc:docMk/>
          <pc:sldMk cId="2188253382" sldId="652"/>
        </pc:sldMkLst>
      </pc:sldChg>
      <pc:sldChg chg="add del">
        <pc:chgData name="Zahra Sayyed" userId="5292c545-d13a-4bd0-aff7-38b92f08a7de" providerId="ADAL" clId="{A8D27FEC-95B8-4457-A826-996E1942B348}" dt="2019-09-17T02:50:34.128" v="206" actId="2696"/>
        <pc:sldMkLst>
          <pc:docMk/>
          <pc:sldMk cId="1095649272" sldId="653"/>
        </pc:sldMkLst>
      </pc:sldChg>
      <pc:sldChg chg="modSp add">
        <pc:chgData name="Zahra Sayyed" userId="5292c545-d13a-4bd0-aff7-38b92f08a7de" providerId="ADAL" clId="{A8D27FEC-95B8-4457-A826-996E1942B348}" dt="2019-09-17T02:51:52.365" v="236" actId="20577"/>
        <pc:sldMkLst>
          <pc:docMk/>
          <pc:sldMk cId="2186880385" sldId="657"/>
        </pc:sldMkLst>
        <pc:spChg chg="mod">
          <ac:chgData name="Zahra Sayyed" userId="5292c545-d13a-4bd0-aff7-38b92f08a7de" providerId="ADAL" clId="{A8D27FEC-95B8-4457-A826-996E1942B348}" dt="2019-09-17T02:51:52.365" v="236" actId="20577"/>
          <ac:spMkLst>
            <pc:docMk/>
            <pc:sldMk cId="2186880385" sldId="657"/>
            <ac:spMk id="2" creationId="{CC53DD29-9497-4370-8893-936951898463}"/>
          </ac:spMkLst>
        </pc:spChg>
      </pc:sldChg>
      <pc:sldChg chg="modSp add ord">
        <pc:chgData name="Zahra Sayyed" userId="5292c545-d13a-4bd0-aff7-38b92f08a7de" providerId="ADAL" clId="{A8D27FEC-95B8-4457-A826-996E1942B348}" dt="2019-09-17T02:55:33.264" v="261" actId="20577"/>
        <pc:sldMkLst>
          <pc:docMk/>
          <pc:sldMk cId="1527989119" sldId="675"/>
        </pc:sldMkLst>
        <pc:spChg chg="mod">
          <ac:chgData name="Zahra Sayyed" userId="5292c545-d13a-4bd0-aff7-38b92f08a7de" providerId="ADAL" clId="{A8D27FEC-95B8-4457-A826-996E1942B348}" dt="2019-09-17T02:55:33.264" v="261" actId="20577"/>
          <ac:spMkLst>
            <pc:docMk/>
            <pc:sldMk cId="1527989119" sldId="675"/>
            <ac:spMk id="2" creationId="{CB19DB54-B039-49D4-9777-38DF78CBB471}"/>
          </ac:spMkLst>
        </pc:spChg>
      </pc:sldChg>
      <pc:sldChg chg="add del">
        <pc:chgData name="Zahra Sayyed" userId="5292c545-d13a-4bd0-aff7-38b92f08a7de" providerId="ADAL" clId="{A8D27FEC-95B8-4457-A826-996E1942B348}" dt="2019-09-17T02:56:17.023" v="263"/>
        <pc:sldMkLst>
          <pc:docMk/>
          <pc:sldMk cId="202158809" sldId="676"/>
        </pc:sldMkLst>
      </pc:sldChg>
      <pc:sldChg chg="modSp add ord">
        <pc:chgData name="Zahra Sayyed" userId="5292c545-d13a-4bd0-aff7-38b92f08a7de" providerId="ADAL" clId="{A8D27FEC-95B8-4457-A826-996E1942B348}" dt="2019-09-17T02:56:48.127" v="281" actId="20577"/>
        <pc:sldMkLst>
          <pc:docMk/>
          <pc:sldMk cId="3147224260" sldId="676"/>
        </pc:sldMkLst>
        <pc:spChg chg="mod">
          <ac:chgData name="Zahra Sayyed" userId="5292c545-d13a-4bd0-aff7-38b92f08a7de" providerId="ADAL" clId="{A8D27FEC-95B8-4457-A826-996E1942B348}" dt="2019-09-17T02:56:48.127" v="281" actId="20577"/>
          <ac:spMkLst>
            <pc:docMk/>
            <pc:sldMk cId="3147224260" sldId="676"/>
            <ac:spMk id="2" creationId="{CB19DB54-B039-49D4-9777-38DF78CBB471}"/>
          </ac:spMkLst>
        </pc:spChg>
      </pc:sldChg>
      <pc:sldChg chg="delSp modSp add ord">
        <pc:chgData name="Zahra Sayyed" userId="5292c545-d13a-4bd0-aff7-38b92f08a7de" providerId="ADAL" clId="{A8D27FEC-95B8-4457-A826-996E1942B348}" dt="2019-09-17T03:03:36.636" v="344"/>
        <pc:sldMkLst>
          <pc:docMk/>
          <pc:sldMk cId="2467711367" sldId="696"/>
        </pc:sldMkLst>
        <pc:spChg chg="mod">
          <ac:chgData name="Zahra Sayyed" userId="5292c545-d13a-4bd0-aff7-38b92f08a7de" providerId="ADAL" clId="{A8D27FEC-95B8-4457-A826-996E1942B348}" dt="2019-09-17T03:02:38.985" v="314" actId="404"/>
          <ac:spMkLst>
            <pc:docMk/>
            <pc:sldMk cId="2467711367" sldId="696"/>
            <ac:spMk id="2" creationId="{7905A10F-DAF8-414F-98AC-C3ADCCD39E3F}"/>
          </ac:spMkLst>
        </pc:spChg>
        <pc:picChg chg="del">
          <ac:chgData name="Zahra Sayyed" userId="5292c545-d13a-4bd0-aff7-38b92f08a7de" providerId="ADAL" clId="{A8D27FEC-95B8-4457-A826-996E1942B348}" dt="2019-09-17T03:03:36.636" v="344"/>
          <ac:picMkLst>
            <pc:docMk/>
            <pc:sldMk cId="2467711367" sldId="696"/>
            <ac:picMk id="4" creationId="{EBC14D31-16AA-449C-8022-8C37EAB2C2EF}"/>
          </ac:picMkLst>
        </pc:picChg>
      </pc:sldChg>
      <pc:sldChg chg="modSp add del">
        <pc:chgData name="Zahra Sayyed" userId="5292c545-d13a-4bd0-aff7-38b92f08a7de" providerId="ADAL" clId="{A8D27FEC-95B8-4457-A826-996E1942B348}" dt="2019-09-17T03:03:41.712" v="345" actId="2696"/>
        <pc:sldMkLst>
          <pc:docMk/>
          <pc:sldMk cId="2448535240" sldId="697"/>
        </pc:sldMkLst>
        <pc:spChg chg="mod">
          <ac:chgData name="Zahra Sayyed" userId="5292c545-d13a-4bd0-aff7-38b92f08a7de" providerId="ADAL" clId="{A8D27FEC-95B8-4457-A826-996E1942B348}" dt="2019-09-17T03:03:08.414" v="343" actId="20577"/>
          <ac:spMkLst>
            <pc:docMk/>
            <pc:sldMk cId="2448535240" sldId="697"/>
            <ac:spMk id="2" creationId="{D246A6BD-496E-4162-8BC6-31D438D64D37}"/>
          </ac:spMkLst>
        </pc:spChg>
      </pc:sldChg>
      <pc:sldChg chg="modSp">
        <pc:chgData name="Zahra Sayyed" userId="5292c545-d13a-4bd0-aff7-38b92f08a7de" providerId="ADAL" clId="{A8D27FEC-95B8-4457-A826-996E1942B348}" dt="2019-09-17T03:04:50.584" v="396" actId="20577"/>
        <pc:sldMkLst>
          <pc:docMk/>
          <pc:sldMk cId="3791200780" sldId="698"/>
        </pc:sldMkLst>
        <pc:spChg chg="mod">
          <ac:chgData name="Zahra Sayyed" userId="5292c545-d13a-4bd0-aff7-38b92f08a7de" providerId="ADAL" clId="{A8D27FEC-95B8-4457-A826-996E1942B348}" dt="2019-09-17T03:04:45.271" v="394" actId="20577"/>
          <ac:spMkLst>
            <pc:docMk/>
            <pc:sldMk cId="3791200780" sldId="698"/>
            <ac:spMk id="2" creationId="{00000000-0000-0000-0000-000000000000}"/>
          </ac:spMkLst>
        </pc:spChg>
        <pc:spChg chg="mod">
          <ac:chgData name="Zahra Sayyed" userId="5292c545-d13a-4bd0-aff7-38b92f08a7de" providerId="ADAL" clId="{A8D27FEC-95B8-4457-A826-996E1942B348}" dt="2019-09-17T03:04:15.549" v="359" actId="20577"/>
          <ac:spMkLst>
            <pc:docMk/>
            <pc:sldMk cId="3791200780" sldId="698"/>
            <ac:spMk id="3" creationId="{00000000-0000-0000-0000-000000000000}"/>
          </ac:spMkLst>
        </pc:spChg>
        <pc:spChg chg="mod">
          <ac:chgData name="Zahra Sayyed" userId="5292c545-d13a-4bd0-aff7-38b92f08a7de" providerId="ADAL" clId="{A8D27FEC-95B8-4457-A826-996E1942B348}" dt="2019-09-17T03:04:50.584" v="396" actId="20577"/>
          <ac:spMkLst>
            <pc:docMk/>
            <pc:sldMk cId="3791200780" sldId="698"/>
            <ac:spMk id="4" creationId="{00000000-0000-0000-0000-000000000000}"/>
          </ac:spMkLst>
        </pc:spChg>
      </pc:sldChg>
      <pc:sldChg chg="add">
        <pc:chgData name="Zahra Sayyed" userId="5292c545-d13a-4bd0-aff7-38b92f08a7de" providerId="ADAL" clId="{A8D27FEC-95B8-4457-A826-996E1942B348}" dt="2019-09-17T03:05:57.874" v="397"/>
        <pc:sldMkLst>
          <pc:docMk/>
          <pc:sldMk cId="3488718756" sldId="700"/>
        </pc:sldMkLst>
      </pc:sldChg>
      <pc:sldChg chg="add">
        <pc:chgData name="Zahra Sayyed" userId="5292c545-d13a-4bd0-aff7-38b92f08a7de" providerId="ADAL" clId="{A8D27FEC-95B8-4457-A826-996E1942B348}" dt="2019-09-17T03:05:57.874" v="397"/>
        <pc:sldMkLst>
          <pc:docMk/>
          <pc:sldMk cId="1482268456" sldId="701"/>
        </pc:sldMkLst>
      </pc:sldChg>
      <pc:sldChg chg="add">
        <pc:chgData name="Zahra Sayyed" userId="5292c545-d13a-4bd0-aff7-38b92f08a7de" providerId="ADAL" clId="{A8D27FEC-95B8-4457-A826-996E1942B348}" dt="2019-09-17T03:05:57.874" v="397"/>
        <pc:sldMkLst>
          <pc:docMk/>
          <pc:sldMk cId="2010209570" sldId="702"/>
        </pc:sldMkLst>
      </pc:sldChg>
      <pc:sldChg chg="add">
        <pc:chgData name="Zahra Sayyed" userId="5292c545-d13a-4bd0-aff7-38b92f08a7de" providerId="ADAL" clId="{A8D27FEC-95B8-4457-A826-996E1942B348}" dt="2019-09-17T03:05:57.874" v="397"/>
        <pc:sldMkLst>
          <pc:docMk/>
          <pc:sldMk cId="162079491" sldId="703"/>
        </pc:sldMkLst>
      </pc:sldChg>
      <pc:sldChg chg="add">
        <pc:chgData name="Zahra Sayyed" userId="5292c545-d13a-4bd0-aff7-38b92f08a7de" providerId="ADAL" clId="{A8D27FEC-95B8-4457-A826-996E1942B348}" dt="2019-09-17T03:05:57.874" v="397"/>
        <pc:sldMkLst>
          <pc:docMk/>
          <pc:sldMk cId="2219697040" sldId="704"/>
        </pc:sldMkLst>
      </pc:sldChg>
      <pc:sldChg chg="add">
        <pc:chgData name="Zahra Sayyed" userId="5292c545-d13a-4bd0-aff7-38b92f08a7de" providerId="ADAL" clId="{A8D27FEC-95B8-4457-A826-996E1942B348}" dt="2019-09-17T03:05:57.874" v="397"/>
        <pc:sldMkLst>
          <pc:docMk/>
          <pc:sldMk cId="1304426190" sldId="705"/>
        </pc:sldMkLst>
      </pc:sldChg>
      <pc:sldChg chg="add">
        <pc:chgData name="Zahra Sayyed" userId="5292c545-d13a-4bd0-aff7-38b92f08a7de" providerId="ADAL" clId="{A8D27FEC-95B8-4457-A826-996E1942B348}" dt="2019-09-17T03:05:57.874" v="397"/>
        <pc:sldMkLst>
          <pc:docMk/>
          <pc:sldMk cId="3391280797" sldId="706"/>
        </pc:sldMkLst>
      </pc:sldChg>
      <pc:sldChg chg="add">
        <pc:chgData name="Zahra Sayyed" userId="5292c545-d13a-4bd0-aff7-38b92f08a7de" providerId="ADAL" clId="{A8D27FEC-95B8-4457-A826-996E1942B348}" dt="2019-09-17T03:05:57.874" v="397"/>
        <pc:sldMkLst>
          <pc:docMk/>
          <pc:sldMk cId="3162046187" sldId="707"/>
        </pc:sldMkLst>
      </pc:sldChg>
      <pc:sldChg chg="add">
        <pc:chgData name="Zahra Sayyed" userId="5292c545-d13a-4bd0-aff7-38b92f08a7de" providerId="ADAL" clId="{A8D27FEC-95B8-4457-A826-996E1942B348}" dt="2019-09-17T03:05:57.874" v="397"/>
        <pc:sldMkLst>
          <pc:docMk/>
          <pc:sldMk cId="632571989" sldId="708"/>
        </pc:sldMkLst>
      </pc:sldChg>
      <pc:sldChg chg="add">
        <pc:chgData name="Zahra Sayyed" userId="5292c545-d13a-4bd0-aff7-38b92f08a7de" providerId="ADAL" clId="{A8D27FEC-95B8-4457-A826-996E1942B348}" dt="2019-09-17T03:05:57.874" v="397"/>
        <pc:sldMkLst>
          <pc:docMk/>
          <pc:sldMk cId="2021266574" sldId="709"/>
        </pc:sldMkLst>
      </pc:sldChg>
      <pc:sldChg chg="add">
        <pc:chgData name="Zahra Sayyed" userId="5292c545-d13a-4bd0-aff7-38b92f08a7de" providerId="ADAL" clId="{A8D27FEC-95B8-4457-A826-996E1942B348}" dt="2019-09-17T03:05:57.874" v="397"/>
        <pc:sldMkLst>
          <pc:docMk/>
          <pc:sldMk cId="1122027870" sldId="710"/>
        </pc:sldMkLst>
      </pc:sldChg>
      <pc:sldChg chg="add">
        <pc:chgData name="Zahra Sayyed" userId="5292c545-d13a-4bd0-aff7-38b92f08a7de" providerId="ADAL" clId="{A8D27FEC-95B8-4457-A826-996E1942B348}" dt="2019-09-17T03:05:57.874" v="397"/>
        <pc:sldMkLst>
          <pc:docMk/>
          <pc:sldMk cId="3087853220" sldId="711"/>
        </pc:sldMkLst>
      </pc:sldChg>
      <pc:sldChg chg="add">
        <pc:chgData name="Zahra Sayyed" userId="5292c545-d13a-4bd0-aff7-38b92f08a7de" providerId="ADAL" clId="{A8D27FEC-95B8-4457-A826-996E1942B348}" dt="2019-09-17T03:05:57.874" v="397"/>
        <pc:sldMkLst>
          <pc:docMk/>
          <pc:sldMk cId="1991099968" sldId="712"/>
        </pc:sldMkLst>
      </pc:sldChg>
      <pc:sldChg chg="add">
        <pc:chgData name="Zahra Sayyed" userId="5292c545-d13a-4bd0-aff7-38b92f08a7de" providerId="ADAL" clId="{A8D27FEC-95B8-4457-A826-996E1942B348}" dt="2019-09-17T03:05:57.874" v="397"/>
        <pc:sldMkLst>
          <pc:docMk/>
          <pc:sldMk cId="3947393073" sldId="713"/>
        </pc:sldMkLst>
      </pc:sldChg>
      <pc:sldChg chg="add">
        <pc:chgData name="Zahra Sayyed" userId="5292c545-d13a-4bd0-aff7-38b92f08a7de" providerId="ADAL" clId="{A8D27FEC-95B8-4457-A826-996E1942B348}" dt="2019-09-17T03:05:57.874" v="397"/>
        <pc:sldMkLst>
          <pc:docMk/>
          <pc:sldMk cId="2051407903" sldId="714"/>
        </pc:sldMkLst>
      </pc:sldChg>
      <pc:sldChg chg="delSp add">
        <pc:chgData name="Zahra Sayyed" userId="5292c545-d13a-4bd0-aff7-38b92f08a7de" providerId="ADAL" clId="{A8D27FEC-95B8-4457-A826-996E1942B348}" dt="2019-09-17T03:07:58.486" v="399"/>
        <pc:sldMkLst>
          <pc:docMk/>
          <pc:sldMk cId="1677602719" sldId="715"/>
        </pc:sldMkLst>
        <pc:picChg chg="del">
          <ac:chgData name="Zahra Sayyed" userId="5292c545-d13a-4bd0-aff7-38b92f08a7de" providerId="ADAL" clId="{A8D27FEC-95B8-4457-A826-996E1942B348}" dt="2019-09-17T03:07:58.486" v="399"/>
          <ac:picMkLst>
            <pc:docMk/>
            <pc:sldMk cId="1677602719" sldId="715"/>
            <ac:picMk id="6" creationId="{48C0475A-14F9-4FCF-ADD0-8FFA25ED30A6}"/>
          </ac:picMkLst>
        </pc:picChg>
      </pc:sldChg>
      <pc:sldChg chg="add">
        <pc:chgData name="Zahra Sayyed" userId="5292c545-d13a-4bd0-aff7-38b92f08a7de" providerId="ADAL" clId="{A8D27FEC-95B8-4457-A826-996E1942B348}" dt="2019-09-17T03:05:57.874" v="397"/>
        <pc:sldMkLst>
          <pc:docMk/>
          <pc:sldMk cId="817426368" sldId="716"/>
        </pc:sldMkLst>
      </pc:sldChg>
      <pc:sldChg chg="add">
        <pc:chgData name="Zahra Sayyed" userId="5292c545-d13a-4bd0-aff7-38b92f08a7de" providerId="ADAL" clId="{A8D27FEC-95B8-4457-A826-996E1942B348}" dt="2019-09-17T03:05:57.874" v="397"/>
        <pc:sldMkLst>
          <pc:docMk/>
          <pc:sldMk cId="4123405393" sldId="717"/>
        </pc:sldMkLst>
      </pc:sldChg>
      <pc:sldChg chg="add">
        <pc:chgData name="Zahra Sayyed" userId="5292c545-d13a-4bd0-aff7-38b92f08a7de" providerId="ADAL" clId="{A8D27FEC-95B8-4457-A826-996E1942B348}" dt="2019-09-17T03:05:57.874" v="397"/>
        <pc:sldMkLst>
          <pc:docMk/>
          <pc:sldMk cId="2805989998" sldId="718"/>
        </pc:sldMkLst>
      </pc:sldChg>
      <pc:sldChg chg="add">
        <pc:chgData name="Zahra Sayyed" userId="5292c545-d13a-4bd0-aff7-38b92f08a7de" providerId="ADAL" clId="{A8D27FEC-95B8-4457-A826-996E1942B348}" dt="2019-09-17T03:05:57.874" v="397"/>
        <pc:sldMkLst>
          <pc:docMk/>
          <pc:sldMk cId="3374304472" sldId="719"/>
        </pc:sldMkLst>
      </pc:sldChg>
      <pc:sldChg chg="ord">
        <pc:chgData name="Zahra Sayyed" userId="5292c545-d13a-4bd0-aff7-38b92f08a7de" providerId="ADAL" clId="{A8D27FEC-95B8-4457-A826-996E1942B348}" dt="2019-09-17T03:07:22.086" v="398"/>
        <pc:sldMkLst>
          <pc:docMk/>
          <pc:sldMk cId="3453250410" sldId="720"/>
        </pc:sldMkLst>
      </pc:sldChg>
      <pc:sldChg chg="modSp add del setBg">
        <pc:chgData name="Zahra Sayyed" userId="5292c545-d13a-4bd0-aff7-38b92f08a7de" providerId="ADAL" clId="{A8D27FEC-95B8-4457-A826-996E1942B348}" dt="2019-09-17T03:09:18.084" v="410"/>
        <pc:sldMkLst>
          <pc:docMk/>
          <pc:sldMk cId="0" sldId="722"/>
        </pc:sldMkLst>
        <pc:spChg chg="mod">
          <ac:chgData name="Zahra Sayyed" userId="5292c545-d13a-4bd0-aff7-38b92f08a7de" providerId="ADAL" clId="{A8D27FEC-95B8-4457-A826-996E1942B348}" dt="2019-09-17T03:09:17.387" v="408" actId="113"/>
          <ac:spMkLst>
            <pc:docMk/>
            <pc:sldMk cId="0" sldId="722"/>
            <ac:spMk id="2" creationId="{00000000-0000-0000-0000-000000000000}"/>
          </ac:spMkLst>
        </pc:spChg>
        <pc:spChg chg="mod">
          <ac:chgData name="Zahra Sayyed" userId="5292c545-d13a-4bd0-aff7-38b92f08a7de" providerId="ADAL" clId="{A8D27FEC-95B8-4457-A826-996E1942B348}" dt="2019-09-17T03:09:18.084" v="410"/>
          <ac:spMkLst>
            <pc:docMk/>
            <pc:sldMk cId="0" sldId="722"/>
            <ac:spMk id="3" creationId="{00000000-0000-0000-0000-000000000000}"/>
          </ac:spMkLst>
        </pc:spChg>
      </pc:sldChg>
      <pc:sldChg chg="modSp add del">
        <pc:chgData name="Zahra Sayyed" userId="5292c545-d13a-4bd0-aff7-38b92f08a7de" providerId="ADAL" clId="{A8D27FEC-95B8-4457-A826-996E1942B348}" dt="2019-09-17T03:09:18.084" v="410"/>
        <pc:sldMkLst>
          <pc:docMk/>
          <pc:sldMk cId="1298599861" sldId="723"/>
        </pc:sldMkLst>
        <pc:spChg chg="mod">
          <ac:chgData name="Zahra Sayyed" userId="5292c545-d13a-4bd0-aff7-38b92f08a7de" providerId="ADAL" clId="{A8D27FEC-95B8-4457-A826-996E1942B348}" dt="2019-09-17T03:09:18.084" v="410"/>
          <ac:spMkLst>
            <pc:docMk/>
            <pc:sldMk cId="1298599861" sldId="723"/>
            <ac:spMk id="3" creationId="{9181BDA7-F56E-462B-8DD5-BE4A7EB1293D}"/>
          </ac:spMkLst>
        </pc:spChg>
      </pc:sldChg>
      <pc:sldChg chg="add del">
        <pc:chgData name="Zahra Sayyed" userId="5292c545-d13a-4bd0-aff7-38b92f08a7de" providerId="ADAL" clId="{A8D27FEC-95B8-4457-A826-996E1942B348}" dt="2019-09-17T03:09:18.084" v="410"/>
        <pc:sldMkLst>
          <pc:docMk/>
          <pc:sldMk cId="2513558375" sldId="724"/>
        </pc:sldMkLst>
      </pc:sldChg>
      <pc:sldChg chg="add del">
        <pc:chgData name="Zahra Sayyed" userId="5292c545-d13a-4bd0-aff7-38b92f08a7de" providerId="ADAL" clId="{A8D27FEC-95B8-4457-A826-996E1942B348}" dt="2019-09-17T03:09:18.084" v="410"/>
        <pc:sldMkLst>
          <pc:docMk/>
          <pc:sldMk cId="2904756426" sldId="725"/>
        </pc:sldMkLst>
      </pc:sldChg>
      <pc:sldChg chg="modSp">
        <pc:chgData name="Zahra Sayyed" userId="5292c545-d13a-4bd0-aff7-38b92f08a7de" providerId="ADAL" clId="{A8D27FEC-95B8-4457-A826-996E1942B348}" dt="2019-09-17T03:10:32.749" v="412" actId="20577"/>
        <pc:sldMkLst>
          <pc:docMk/>
          <pc:sldMk cId="1401349381" sldId="727"/>
        </pc:sldMkLst>
        <pc:spChg chg="mod">
          <ac:chgData name="Zahra Sayyed" userId="5292c545-d13a-4bd0-aff7-38b92f08a7de" providerId="ADAL" clId="{A8D27FEC-95B8-4457-A826-996E1942B348}" dt="2019-09-17T03:10:32.749" v="412" actId="20577"/>
          <ac:spMkLst>
            <pc:docMk/>
            <pc:sldMk cId="1401349381" sldId="727"/>
            <ac:spMk id="2" creationId="{7905A10F-DAF8-414F-98AC-C3ADCCD39E3F}"/>
          </ac:spMkLst>
        </pc:spChg>
      </pc:sldChg>
    </pc:docChg>
  </pc:docChgLst>
  <pc:docChgLst>
    <pc:chgData name="Zahra Sayyed" userId="5292c545-d13a-4bd0-aff7-38b92f08a7de" providerId="ADAL" clId="{9DD3CB20-F9E8-4A8F-AADD-9DFD5AEA2F01}"/>
    <pc:docChg chg="undo custSel addSld delSld modSld sldOrd">
      <pc:chgData name="Zahra Sayyed" userId="5292c545-d13a-4bd0-aff7-38b92f08a7de" providerId="ADAL" clId="{9DD3CB20-F9E8-4A8F-AADD-9DFD5AEA2F01}" dt="2019-09-10T20:08:40.982" v="1187"/>
      <pc:docMkLst>
        <pc:docMk/>
      </pc:docMkLst>
      <pc:sldChg chg="modSp">
        <pc:chgData name="Zahra Sayyed" userId="5292c545-d13a-4bd0-aff7-38b92f08a7de" providerId="ADAL" clId="{9DD3CB20-F9E8-4A8F-AADD-9DFD5AEA2F01}" dt="2019-09-10T19:59:14.483" v="851" actId="20577"/>
        <pc:sldMkLst>
          <pc:docMk/>
          <pc:sldMk cId="0" sldId="256"/>
        </pc:sldMkLst>
        <pc:spChg chg="mod">
          <ac:chgData name="Zahra Sayyed" userId="5292c545-d13a-4bd0-aff7-38b92f08a7de" providerId="ADAL" clId="{9DD3CB20-F9E8-4A8F-AADD-9DFD5AEA2F01}" dt="2019-09-10T19:19:29.859" v="129" actId="255"/>
          <ac:spMkLst>
            <pc:docMk/>
            <pc:sldMk cId="0" sldId="256"/>
            <ac:spMk id="2" creationId="{00000000-0000-0000-0000-000000000000}"/>
          </ac:spMkLst>
        </pc:spChg>
        <pc:spChg chg="mod">
          <ac:chgData name="Zahra Sayyed" userId="5292c545-d13a-4bd0-aff7-38b92f08a7de" providerId="ADAL" clId="{9DD3CB20-F9E8-4A8F-AADD-9DFD5AEA2F01}" dt="2019-09-10T19:59:14.483" v="851" actId="20577"/>
          <ac:spMkLst>
            <pc:docMk/>
            <pc:sldMk cId="0" sldId="256"/>
            <ac:spMk id="3" creationId="{00000000-0000-0000-0000-000000000000}"/>
          </ac:spMkLst>
        </pc:spChg>
        <pc:spChg chg="mod">
          <ac:chgData name="Zahra Sayyed" userId="5292c545-d13a-4bd0-aff7-38b92f08a7de" providerId="ADAL" clId="{9DD3CB20-F9E8-4A8F-AADD-9DFD5AEA2F01}" dt="2019-09-10T19:18:05.766" v="123" actId="20577"/>
          <ac:spMkLst>
            <pc:docMk/>
            <pc:sldMk cId="0" sldId="256"/>
            <ac:spMk id="4" creationId="{00000000-0000-0000-0000-000000000000}"/>
          </ac:spMkLst>
        </pc:spChg>
      </pc:sldChg>
      <pc:sldChg chg="modSp">
        <pc:chgData name="Zahra Sayyed" userId="5292c545-d13a-4bd0-aff7-38b92f08a7de" providerId="ADAL" clId="{9DD3CB20-F9E8-4A8F-AADD-9DFD5AEA2F01}" dt="2019-09-10T19:34:15.026" v="498" actId="20577"/>
        <pc:sldMkLst>
          <pc:docMk/>
          <pc:sldMk cId="1381405689" sldId="282"/>
        </pc:sldMkLst>
        <pc:spChg chg="mod">
          <ac:chgData name="Zahra Sayyed" userId="5292c545-d13a-4bd0-aff7-38b92f08a7de" providerId="ADAL" clId="{9DD3CB20-F9E8-4A8F-AADD-9DFD5AEA2F01}" dt="2019-09-10T19:34:15.026" v="498" actId="20577"/>
          <ac:spMkLst>
            <pc:docMk/>
            <pc:sldMk cId="1381405689" sldId="282"/>
            <ac:spMk id="2" creationId="{12F3C392-7027-479E-B5EA-D25DE54D46B9}"/>
          </ac:spMkLst>
        </pc:spChg>
      </pc:sldChg>
      <pc:sldChg chg="modSp">
        <pc:chgData name="Zahra Sayyed" userId="5292c545-d13a-4bd0-aff7-38b92f08a7de" providerId="ADAL" clId="{9DD3CB20-F9E8-4A8F-AADD-9DFD5AEA2F01}" dt="2019-09-10T19:55:47.709" v="841" actId="20577"/>
        <pc:sldMkLst>
          <pc:docMk/>
          <pc:sldMk cId="3853894354" sldId="283"/>
        </pc:sldMkLst>
        <pc:spChg chg="mod">
          <ac:chgData name="Zahra Sayyed" userId="5292c545-d13a-4bd0-aff7-38b92f08a7de" providerId="ADAL" clId="{9DD3CB20-F9E8-4A8F-AADD-9DFD5AEA2F01}" dt="2019-09-10T19:55:47.709" v="841" actId="20577"/>
          <ac:spMkLst>
            <pc:docMk/>
            <pc:sldMk cId="3853894354" sldId="283"/>
            <ac:spMk id="2" creationId="{AB00474C-7942-45A7-84AC-862D591F925F}"/>
          </ac:spMkLst>
        </pc:spChg>
        <pc:graphicFrameChg chg="mod">
          <ac:chgData name="Zahra Sayyed" userId="5292c545-d13a-4bd0-aff7-38b92f08a7de" providerId="ADAL" clId="{9DD3CB20-F9E8-4A8F-AADD-9DFD5AEA2F01}" dt="2019-09-10T19:44:23.821" v="664" actId="255"/>
          <ac:graphicFrameMkLst>
            <pc:docMk/>
            <pc:sldMk cId="3853894354" sldId="283"/>
            <ac:graphicFrameMk id="5" creationId="{D0E02B57-011E-4BFE-BEB9-4DDBD3F9F686}"/>
          </ac:graphicFrameMkLst>
        </pc:graphicFrameChg>
      </pc:sldChg>
      <pc:sldChg chg="modSp">
        <pc:chgData name="Zahra Sayyed" userId="5292c545-d13a-4bd0-aff7-38b92f08a7de" providerId="ADAL" clId="{9DD3CB20-F9E8-4A8F-AADD-9DFD5AEA2F01}" dt="2019-09-10T19:38:39.521" v="605" actId="113"/>
        <pc:sldMkLst>
          <pc:docMk/>
          <pc:sldMk cId="1963086558" sldId="290"/>
        </pc:sldMkLst>
        <pc:spChg chg="mod">
          <ac:chgData name="Zahra Sayyed" userId="5292c545-d13a-4bd0-aff7-38b92f08a7de" providerId="ADAL" clId="{9DD3CB20-F9E8-4A8F-AADD-9DFD5AEA2F01}" dt="2019-09-10T19:38:39.521" v="605" actId="113"/>
          <ac:spMkLst>
            <pc:docMk/>
            <pc:sldMk cId="1963086558" sldId="290"/>
            <ac:spMk id="18" creationId="{3C0DA209-3FDB-4948-BE64-8C94FAEA2C58}"/>
          </ac:spMkLst>
        </pc:spChg>
      </pc:sldChg>
      <pc:sldChg chg="del">
        <pc:chgData name="Zahra Sayyed" userId="5292c545-d13a-4bd0-aff7-38b92f08a7de" providerId="ADAL" clId="{9DD3CB20-F9E8-4A8F-AADD-9DFD5AEA2F01}" dt="2019-09-10T19:44:50.448" v="671" actId="2696"/>
        <pc:sldMkLst>
          <pc:docMk/>
          <pc:sldMk cId="1870816650" sldId="629"/>
        </pc:sldMkLst>
      </pc:sldChg>
      <pc:sldChg chg="del">
        <pc:chgData name="Zahra Sayyed" userId="5292c545-d13a-4bd0-aff7-38b92f08a7de" providerId="ADAL" clId="{9DD3CB20-F9E8-4A8F-AADD-9DFD5AEA2F01}" dt="2019-09-10T19:44:47.431" v="665" actId="2696"/>
        <pc:sldMkLst>
          <pc:docMk/>
          <pc:sldMk cId="1558724493" sldId="630"/>
        </pc:sldMkLst>
      </pc:sldChg>
      <pc:sldChg chg="del">
        <pc:chgData name="Zahra Sayyed" userId="5292c545-d13a-4bd0-aff7-38b92f08a7de" providerId="ADAL" clId="{9DD3CB20-F9E8-4A8F-AADD-9DFD5AEA2F01}" dt="2019-09-10T19:44:47.435" v="666" actId="2696"/>
        <pc:sldMkLst>
          <pc:docMk/>
          <pc:sldMk cId="3105203126" sldId="631"/>
        </pc:sldMkLst>
      </pc:sldChg>
      <pc:sldChg chg="del">
        <pc:chgData name="Zahra Sayyed" userId="5292c545-d13a-4bd0-aff7-38b92f08a7de" providerId="ADAL" clId="{9DD3CB20-F9E8-4A8F-AADD-9DFD5AEA2F01}" dt="2019-09-10T19:44:47.439" v="667" actId="2696"/>
        <pc:sldMkLst>
          <pc:docMk/>
          <pc:sldMk cId="2639917663" sldId="632"/>
        </pc:sldMkLst>
      </pc:sldChg>
      <pc:sldChg chg="del">
        <pc:chgData name="Zahra Sayyed" userId="5292c545-d13a-4bd0-aff7-38b92f08a7de" providerId="ADAL" clId="{9DD3CB20-F9E8-4A8F-AADD-9DFD5AEA2F01}" dt="2019-09-10T19:44:47.448" v="669" actId="2696"/>
        <pc:sldMkLst>
          <pc:docMk/>
          <pc:sldMk cId="3553510083" sldId="634"/>
        </pc:sldMkLst>
      </pc:sldChg>
      <pc:sldChg chg="del">
        <pc:chgData name="Zahra Sayyed" userId="5292c545-d13a-4bd0-aff7-38b92f08a7de" providerId="ADAL" clId="{9DD3CB20-F9E8-4A8F-AADD-9DFD5AEA2F01}" dt="2019-09-10T19:44:47.454" v="670" actId="2696"/>
        <pc:sldMkLst>
          <pc:docMk/>
          <pc:sldMk cId="2826153822" sldId="635"/>
        </pc:sldMkLst>
      </pc:sldChg>
      <pc:sldChg chg="del">
        <pc:chgData name="Zahra Sayyed" userId="5292c545-d13a-4bd0-aff7-38b92f08a7de" providerId="ADAL" clId="{9DD3CB20-F9E8-4A8F-AADD-9DFD5AEA2F01}" dt="2019-09-10T19:44:47.444" v="668" actId="2696"/>
        <pc:sldMkLst>
          <pc:docMk/>
          <pc:sldMk cId="1869891568" sldId="637"/>
        </pc:sldMkLst>
      </pc:sldChg>
      <pc:sldChg chg="addSp modSp add">
        <pc:chgData name="Zahra Sayyed" userId="5292c545-d13a-4bd0-aff7-38b92f08a7de" providerId="ADAL" clId="{9DD3CB20-F9E8-4A8F-AADD-9DFD5AEA2F01}" dt="2019-09-10T19:24:31.640" v="158" actId="1036"/>
        <pc:sldMkLst>
          <pc:docMk/>
          <pc:sldMk cId="2061508260" sldId="638"/>
        </pc:sldMkLst>
        <pc:spChg chg="mod">
          <ac:chgData name="Zahra Sayyed" userId="5292c545-d13a-4bd0-aff7-38b92f08a7de" providerId="ADAL" clId="{9DD3CB20-F9E8-4A8F-AADD-9DFD5AEA2F01}" dt="2019-09-10T19:19:51.085" v="131"/>
          <ac:spMkLst>
            <pc:docMk/>
            <pc:sldMk cId="2061508260" sldId="638"/>
            <ac:spMk id="2" creationId="{E503E33C-633D-4400-A327-3428B0FF64E6}"/>
          </ac:spMkLst>
        </pc:spChg>
        <pc:spChg chg="mod">
          <ac:chgData name="Zahra Sayyed" userId="5292c545-d13a-4bd0-aff7-38b92f08a7de" providerId="ADAL" clId="{9DD3CB20-F9E8-4A8F-AADD-9DFD5AEA2F01}" dt="2019-09-10T19:24:31.640" v="158" actId="1036"/>
          <ac:spMkLst>
            <pc:docMk/>
            <pc:sldMk cId="2061508260" sldId="638"/>
            <ac:spMk id="3" creationId="{761C801D-E913-4DB0-B80D-C1D473277F02}"/>
          </ac:spMkLst>
        </pc:spChg>
        <pc:picChg chg="add mod">
          <ac:chgData name="Zahra Sayyed" userId="5292c545-d13a-4bd0-aff7-38b92f08a7de" providerId="ADAL" clId="{9DD3CB20-F9E8-4A8F-AADD-9DFD5AEA2F01}" dt="2019-09-10T19:24:27.385" v="153" actId="1076"/>
          <ac:picMkLst>
            <pc:docMk/>
            <pc:sldMk cId="2061508260" sldId="638"/>
            <ac:picMk id="1026" creationId="{45FCB141-3258-4C25-A5D9-70A4ED570E45}"/>
          </ac:picMkLst>
        </pc:picChg>
      </pc:sldChg>
      <pc:sldChg chg="modSp add">
        <pc:chgData name="Zahra Sayyed" userId="5292c545-d13a-4bd0-aff7-38b92f08a7de" providerId="ADAL" clId="{9DD3CB20-F9E8-4A8F-AADD-9DFD5AEA2F01}" dt="2019-09-10T19:26:05.551" v="164" actId="403"/>
        <pc:sldMkLst>
          <pc:docMk/>
          <pc:sldMk cId="2472193583" sldId="639"/>
        </pc:sldMkLst>
        <pc:spChg chg="mod">
          <ac:chgData name="Zahra Sayyed" userId="5292c545-d13a-4bd0-aff7-38b92f08a7de" providerId="ADAL" clId="{9DD3CB20-F9E8-4A8F-AADD-9DFD5AEA2F01}" dt="2019-09-10T19:25:50.463" v="160"/>
          <ac:spMkLst>
            <pc:docMk/>
            <pc:sldMk cId="2472193583" sldId="639"/>
            <ac:spMk id="2" creationId="{0F59A97F-DF3B-4E7F-BFC8-08BE9A93FB3C}"/>
          </ac:spMkLst>
        </pc:spChg>
        <pc:spChg chg="mod">
          <ac:chgData name="Zahra Sayyed" userId="5292c545-d13a-4bd0-aff7-38b92f08a7de" providerId="ADAL" clId="{9DD3CB20-F9E8-4A8F-AADD-9DFD5AEA2F01}" dt="2019-09-10T19:26:05.551" v="164" actId="403"/>
          <ac:spMkLst>
            <pc:docMk/>
            <pc:sldMk cId="2472193583" sldId="639"/>
            <ac:spMk id="3" creationId="{93DC1109-419F-4329-9AB6-F5E54C70797C}"/>
          </ac:spMkLst>
        </pc:spChg>
      </pc:sldChg>
      <pc:sldChg chg="modSp add ord">
        <pc:chgData name="Zahra Sayyed" userId="5292c545-d13a-4bd0-aff7-38b92f08a7de" providerId="ADAL" clId="{9DD3CB20-F9E8-4A8F-AADD-9DFD5AEA2F01}" dt="2019-09-10T20:00:02.392" v="853"/>
        <pc:sldMkLst>
          <pc:docMk/>
          <pc:sldMk cId="1269528473" sldId="640"/>
        </pc:sldMkLst>
        <pc:spChg chg="mod">
          <ac:chgData name="Zahra Sayyed" userId="5292c545-d13a-4bd0-aff7-38b92f08a7de" providerId="ADAL" clId="{9DD3CB20-F9E8-4A8F-AADD-9DFD5AEA2F01}" dt="2019-09-10T19:27:03.084" v="217" actId="14100"/>
          <ac:spMkLst>
            <pc:docMk/>
            <pc:sldMk cId="1269528473" sldId="640"/>
            <ac:spMk id="2" creationId="{68C33240-84B4-4975-B1B1-9262584F1339}"/>
          </ac:spMkLst>
        </pc:spChg>
        <pc:spChg chg="mod">
          <ac:chgData name="Zahra Sayyed" userId="5292c545-d13a-4bd0-aff7-38b92f08a7de" providerId="ADAL" clId="{9DD3CB20-F9E8-4A8F-AADD-9DFD5AEA2F01}" dt="2019-09-10T19:32:15.545" v="426" actId="14100"/>
          <ac:spMkLst>
            <pc:docMk/>
            <pc:sldMk cId="1269528473" sldId="640"/>
            <ac:spMk id="3" creationId="{6EA724BF-5CA2-490B-A7C3-971F78B1F99B}"/>
          </ac:spMkLst>
        </pc:spChg>
      </pc:sldChg>
      <pc:sldChg chg="modSp add ord">
        <pc:chgData name="Zahra Sayyed" userId="5292c545-d13a-4bd0-aff7-38b92f08a7de" providerId="ADAL" clId="{9DD3CB20-F9E8-4A8F-AADD-9DFD5AEA2F01}" dt="2019-09-10T20:00:10.757" v="854"/>
        <pc:sldMkLst>
          <pc:docMk/>
          <pc:sldMk cId="2140227621" sldId="641"/>
        </pc:sldMkLst>
        <pc:spChg chg="mod">
          <ac:chgData name="Zahra Sayyed" userId="5292c545-d13a-4bd0-aff7-38b92f08a7de" providerId="ADAL" clId="{9DD3CB20-F9E8-4A8F-AADD-9DFD5AEA2F01}" dt="2019-09-10T19:27:23.908" v="236" actId="20577"/>
          <ac:spMkLst>
            <pc:docMk/>
            <pc:sldMk cId="2140227621" sldId="641"/>
            <ac:spMk id="2" creationId="{83AD9710-6CF9-4A59-9F5C-C080D7E288A8}"/>
          </ac:spMkLst>
        </pc:spChg>
        <pc:spChg chg="mod">
          <ac:chgData name="Zahra Sayyed" userId="5292c545-d13a-4bd0-aff7-38b92f08a7de" providerId="ADAL" clId="{9DD3CB20-F9E8-4A8F-AADD-9DFD5AEA2F01}" dt="2019-09-10T19:33:00.139" v="450" actId="1035"/>
          <ac:spMkLst>
            <pc:docMk/>
            <pc:sldMk cId="2140227621" sldId="641"/>
            <ac:spMk id="3" creationId="{C922AFF0-67FF-4BC9-BBC1-E2B7F478B54C}"/>
          </ac:spMkLst>
        </pc:spChg>
      </pc:sldChg>
      <pc:sldChg chg="modSp add ord">
        <pc:chgData name="Zahra Sayyed" userId="5292c545-d13a-4bd0-aff7-38b92f08a7de" providerId="ADAL" clId="{9DD3CB20-F9E8-4A8F-AADD-9DFD5AEA2F01}" dt="2019-09-10T19:59:43.607" v="852"/>
        <pc:sldMkLst>
          <pc:docMk/>
          <pc:sldMk cId="1775975018" sldId="642"/>
        </pc:sldMkLst>
        <pc:spChg chg="mod">
          <ac:chgData name="Zahra Sayyed" userId="5292c545-d13a-4bd0-aff7-38b92f08a7de" providerId="ADAL" clId="{9DD3CB20-F9E8-4A8F-AADD-9DFD5AEA2F01}" dt="2019-09-10T19:27:36.105" v="262" actId="20577"/>
          <ac:spMkLst>
            <pc:docMk/>
            <pc:sldMk cId="1775975018" sldId="642"/>
            <ac:spMk id="2" creationId="{47225E38-E53D-41D9-B25D-4C22D448F1A8}"/>
          </ac:spMkLst>
        </pc:spChg>
        <pc:spChg chg="mod">
          <ac:chgData name="Zahra Sayyed" userId="5292c545-d13a-4bd0-aff7-38b92f08a7de" providerId="ADAL" clId="{9DD3CB20-F9E8-4A8F-AADD-9DFD5AEA2F01}" dt="2019-09-10T19:41:13.575" v="638" actId="20577"/>
          <ac:spMkLst>
            <pc:docMk/>
            <pc:sldMk cId="1775975018" sldId="642"/>
            <ac:spMk id="3" creationId="{1A7652D0-1EAA-4B6F-BD78-1A18DD3C3E68}"/>
          </ac:spMkLst>
        </pc:spChg>
      </pc:sldChg>
      <pc:sldChg chg="modSp add">
        <pc:chgData name="Zahra Sayyed" userId="5292c545-d13a-4bd0-aff7-38b92f08a7de" providerId="ADAL" clId="{9DD3CB20-F9E8-4A8F-AADD-9DFD5AEA2F01}" dt="2019-09-10T19:31:20.223" v="413" actId="20577"/>
        <pc:sldMkLst>
          <pc:docMk/>
          <pc:sldMk cId="2708634480" sldId="643"/>
        </pc:sldMkLst>
        <pc:spChg chg="mod">
          <ac:chgData name="Zahra Sayyed" userId="5292c545-d13a-4bd0-aff7-38b92f08a7de" providerId="ADAL" clId="{9DD3CB20-F9E8-4A8F-AADD-9DFD5AEA2F01}" dt="2019-09-10T19:30:30.780" v="296" actId="20577"/>
          <ac:spMkLst>
            <pc:docMk/>
            <pc:sldMk cId="2708634480" sldId="643"/>
            <ac:spMk id="2" creationId="{DAE4382C-388F-4259-A740-A020AC18ED6E}"/>
          </ac:spMkLst>
        </pc:spChg>
        <pc:spChg chg="mod">
          <ac:chgData name="Zahra Sayyed" userId="5292c545-d13a-4bd0-aff7-38b92f08a7de" providerId="ADAL" clId="{9DD3CB20-F9E8-4A8F-AADD-9DFD5AEA2F01}" dt="2019-09-10T19:31:20.223" v="413" actId="20577"/>
          <ac:spMkLst>
            <pc:docMk/>
            <pc:sldMk cId="2708634480" sldId="643"/>
            <ac:spMk id="3" creationId="{D095C9B7-E606-453F-A9F3-8EBB0C4449CF}"/>
          </ac:spMkLst>
        </pc:spChg>
      </pc:sldChg>
      <pc:sldChg chg="modSp add">
        <pc:chgData name="Zahra Sayyed" userId="5292c545-d13a-4bd0-aff7-38b92f08a7de" providerId="ADAL" clId="{9DD3CB20-F9E8-4A8F-AADD-9DFD5AEA2F01}" dt="2019-09-10T19:34:06.069" v="488" actId="20577"/>
        <pc:sldMkLst>
          <pc:docMk/>
          <pc:sldMk cId="396113438" sldId="644"/>
        </pc:sldMkLst>
        <pc:spChg chg="mod">
          <ac:chgData name="Zahra Sayyed" userId="5292c545-d13a-4bd0-aff7-38b92f08a7de" providerId="ADAL" clId="{9DD3CB20-F9E8-4A8F-AADD-9DFD5AEA2F01}" dt="2019-09-10T19:34:06.069" v="488" actId="20577"/>
          <ac:spMkLst>
            <pc:docMk/>
            <pc:sldMk cId="396113438" sldId="644"/>
            <ac:spMk id="2" creationId="{0332ECB7-7471-4448-B559-BEADEF1F3308}"/>
          </ac:spMkLst>
        </pc:spChg>
      </pc:sldChg>
      <pc:sldChg chg="addSp delSp modSp add">
        <pc:chgData name="Zahra Sayyed" userId="5292c545-d13a-4bd0-aff7-38b92f08a7de" providerId="ADAL" clId="{9DD3CB20-F9E8-4A8F-AADD-9DFD5AEA2F01}" dt="2019-09-10T19:40:41.901" v="630" actId="207"/>
        <pc:sldMkLst>
          <pc:docMk/>
          <pc:sldMk cId="2981371925" sldId="645"/>
        </pc:sldMkLst>
        <pc:spChg chg="mod">
          <ac:chgData name="Zahra Sayyed" userId="5292c545-d13a-4bd0-aff7-38b92f08a7de" providerId="ADAL" clId="{9DD3CB20-F9E8-4A8F-AADD-9DFD5AEA2F01}" dt="2019-09-10T19:36:16.256" v="583" actId="20577"/>
          <ac:spMkLst>
            <pc:docMk/>
            <pc:sldMk cId="2981371925" sldId="645"/>
            <ac:spMk id="2" creationId="{4399C28A-8288-4FB9-BAA2-1C17FA563C6A}"/>
          </ac:spMkLst>
        </pc:spChg>
        <pc:spChg chg="del">
          <ac:chgData name="Zahra Sayyed" userId="5292c545-d13a-4bd0-aff7-38b92f08a7de" providerId="ADAL" clId="{9DD3CB20-F9E8-4A8F-AADD-9DFD5AEA2F01}" dt="2019-09-10T19:36:37.413" v="587" actId="478"/>
          <ac:spMkLst>
            <pc:docMk/>
            <pc:sldMk cId="2981371925" sldId="645"/>
            <ac:spMk id="3" creationId="{BF3E445A-5C0B-42F4-B0FA-E6E96D361108}"/>
          </ac:spMkLst>
        </pc:spChg>
        <pc:spChg chg="add mod">
          <ac:chgData name="Zahra Sayyed" userId="5292c545-d13a-4bd0-aff7-38b92f08a7de" providerId="ADAL" clId="{9DD3CB20-F9E8-4A8F-AADD-9DFD5AEA2F01}" dt="2019-09-10T19:40:41.901" v="630" actId="207"/>
          <ac:spMkLst>
            <pc:docMk/>
            <pc:sldMk cId="2981371925" sldId="645"/>
            <ac:spMk id="5" creationId="{DEFA7A47-D0F2-495F-90EE-B04D4F1B0FBE}"/>
          </ac:spMkLst>
        </pc:spChg>
        <pc:spChg chg="add mod">
          <ac:chgData name="Zahra Sayyed" userId="5292c545-d13a-4bd0-aff7-38b92f08a7de" providerId="ADAL" clId="{9DD3CB20-F9E8-4A8F-AADD-9DFD5AEA2F01}" dt="2019-09-10T19:38:09.898" v="602" actId="1076"/>
          <ac:spMkLst>
            <pc:docMk/>
            <pc:sldMk cId="2981371925" sldId="645"/>
            <ac:spMk id="7" creationId="{2C7710CC-423B-4BFB-BF49-B471AA864BB9}"/>
          </ac:spMkLst>
        </pc:spChg>
        <pc:spChg chg="add mod">
          <ac:chgData name="Zahra Sayyed" userId="5292c545-d13a-4bd0-aff7-38b92f08a7de" providerId="ADAL" clId="{9DD3CB20-F9E8-4A8F-AADD-9DFD5AEA2F01}" dt="2019-09-10T19:38:09.898" v="602" actId="1076"/>
          <ac:spMkLst>
            <pc:docMk/>
            <pc:sldMk cId="2981371925" sldId="645"/>
            <ac:spMk id="8" creationId="{04858CAC-CFB9-4BEC-A1C6-BE74D4186469}"/>
          </ac:spMkLst>
        </pc:spChg>
        <pc:picChg chg="add mod">
          <ac:chgData name="Zahra Sayyed" userId="5292c545-d13a-4bd0-aff7-38b92f08a7de" providerId="ADAL" clId="{9DD3CB20-F9E8-4A8F-AADD-9DFD5AEA2F01}" dt="2019-09-10T19:38:09.898" v="602" actId="1076"/>
          <ac:picMkLst>
            <pc:docMk/>
            <pc:sldMk cId="2981371925" sldId="645"/>
            <ac:picMk id="6" creationId="{711045FB-D5BB-4622-B381-56472B744D2A}"/>
          </ac:picMkLst>
        </pc:picChg>
        <pc:picChg chg="add mod">
          <ac:chgData name="Zahra Sayyed" userId="5292c545-d13a-4bd0-aff7-38b92f08a7de" providerId="ADAL" clId="{9DD3CB20-F9E8-4A8F-AADD-9DFD5AEA2F01}" dt="2019-09-10T19:38:09.898" v="602" actId="1076"/>
          <ac:picMkLst>
            <pc:docMk/>
            <pc:sldMk cId="2981371925" sldId="645"/>
            <ac:picMk id="9" creationId="{52284A2F-73A6-4F7C-A4DF-B0129F415924}"/>
          </ac:picMkLst>
        </pc:picChg>
        <pc:picChg chg="add mod">
          <ac:chgData name="Zahra Sayyed" userId="5292c545-d13a-4bd0-aff7-38b92f08a7de" providerId="ADAL" clId="{9DD3CB20-F9E8-4A8F-AADD-9DFD5AEA2F01}" dt="2019-09-10T19:38:09.898" v="602" actId="1076"/>
          <ac:picMkLst>
            <pc:docMk/>
            <pc:sldMk cId="2981371925" sldId="645"/>
            <ac:picMk id="11" creationId="{38CD9695-7C22-4FAA-8225-3C34508FF9CC}"/>
          </ac:picMkLst>
        </pc:picChg>
        <pc:cxnChg chg="add mod">
          <ac:chgData name="Zahra Sayyed" userId="5292c545-d13a-4bd0-aff7-38b92f08a7de" providerId="ADAL" clId="{9DD3CB20-F9E8-4A8F-AADD-9DFD5AEA2F01}" dt="2019-09-10T19:38:09.898" v="602" actId="1076"/>
          <ac:cxnSpMkLst>
            <pc:docMk/>
            <pc:sldMk cId="2981371925" sldId="645"/>
            <ac:cxnSpMk id="10" creationId="{2DA57B6B-0B9A-4DD0-A847-58DA2DF7DE41}"/>
          </ac:cxnSpMkLst>
        </pc:cxnChg>
      </pc:sldChg>
      <pc:sldChg chg="addSp delSp modSp add">
        <pc:chgData name="Zahra Sayyed" userId="5292c545-d13a-4bd0-aff7-38b92f08a7de" providerId="ADAL" clId="{9DD3CB20-F9E8-4A8F-AADD-9DFD5AEA2F01}" dt="2019-09-10T19:40:27.052" v="629" actId="1036"/>
        <pc:sldMkLst>
          <pc:docMk/>
          <pc:sldMk cId="421369593" sldId="646"/>
        </pc:sldMkLst>
        <pc:spChg chg="mod">
          <ac:chgData name="Zahra Sayyed" userId="5292c545-d13a-4bd0-aff7-38b92f08a7de" providerId="ADAL" clId="{9DD3CB20-F9E8-4A8F-AADD-9DFD5AEA2F01}" dt="2019-09-10T19:36:24.290" v="586" actId="20577"/>
          <ac:spMkLst>
            <pc:docMk/>
            <pc:sldMk cId="421369593" sldId="646"/>
            <ac:spMk id="2" creationId="{FA6BAD95-8CA5-41F8-93D7-75BD7EED47F2}"/>
          </ac:spMkLst>
        </pc:spChg>
        <pc:spChg chg="del">
          <ac:chgData name="Zahra Sayyed" userId="5292c545-d13a-4bd0-aff7-38b92f08a7de" providerId="ADAL" clId="{9DD3CB20-F9E8-4A8F-AADD-9DFD5AEA2F01}" dt="2019-09-10T19:38:23.026" v="603" actId="478"/>
          <ac:spMkLst>
            <pc:docMk/>
            <pc:sldMk cId="421369593" sldId="646"/>
            <ac:spMk id="3" creationId="{3AAFE9F2-72E1-48B2-A4BB-596FD23FE6B7}"/>
          </ac:spMkLst>
        </pc:spChg>
        <pc:spChg chg="add mod">
          <ac:chgData name="Zahra Sayyed" userId="5292c545-d13a-4bd0-aff7-38b92f08a7de" providerId="ADAL" clId="{9DD3CB20-F9E8-4A8F-AADD-9DFD5AEA2F01}" dt="2019-09-10T19:39:04.897" v="607" actId="1076"/>
          <ac:spMkLst>
            <pc:docMk/>
            <pc:sldMk cId="421369593" sldId="646"/>
            <ac:spMk id="5" creationId="{F18CBCB3-604A-4186-809D-D9949BB12C77}"/>
          </ac:spMkLst>
        </pc:spChg>
        <pc:spChg chg="add mod">
          <ac:chgData name="Zahra Sayyed" userId="5292c545-d13a-4bd0-aff7-38b92f08a7de" providerId="ADAL" clId="{9DD3CB20-F9E8-4A8F-AADD-9DFD5AEA2F01}" dt="2019-09-10T19:39:04.897" v="607" actId="1076"/>
          <ac:spMkLst>
            <pc:docMk/>
            <pc:sldMk cId="421369593" sldId="646"/>
            <ac:spMk id="6" creationId="{E2A28382-4376-4357-9A01-036978F250AB}"/>
          </ac:spMkLst>
        </pc:spChg>
        <pc:spChg chg="add mod">
          <ac:chgData name="Zahra Sayyed" userId="5292c545-d13a-4bd0-aff7-38b92f08a7de" providerId="ADAL" clId="{9DD3CB20-F9E8-4A8F-AADD-9DFD5AEA2F01}" dt="2019-09-10T19:40:27.052" v="629" actId="1036"/>
          <ac:spMkLst>
            <pc:docMk/>
            <pc:sldMk cId="421369593" sldId="646"/>
            <ac:spMk id="9" creationId="{857EB4D1-C9D0-46D7-B525-35BFBC1CEFEC}"/>
          </ac:spMkLst>
        </pc:spChg>
        <pc:picChg chg="add mod">
          <ac:chgData name="Zahra Sayyed" userId="5292c545-d13a-4bd0-aff7-38b92f08a7de" providerId="ADAL" clId="{9DD3CB20-F9E8-4A8F-AADD-9DFD5AEA2F01}" dt="2019-09-10T19:39:04.897" v="607" actId="1076"/>
          <ac:picMkLst>
            <pc:docMk/>
            <pc:sldMk cId="421369593" sldId="646"/>
            <ac:picMk id="8" creationId="{FB109BF1-DCD5-4117-B32A-7508AC1F4D9C}"/>
          </ac:picMkLst>
        </pc:picChg>
        <pc:picChg chg="add mod">
          <ac:chgData name="Zahra Sayyed" userId="5292c545-d13a-4bd0-aff7-38b92f08a7de" providerId="ADAL" clId="{9DD3CB20-F9E8-4A8F-AADD-9DFD5AEA2F01}" dt="2019-09-10T19:40:09.889" v="620" actId="1076"/>
          <ac:picMkLst>
            <pc:docMk/>
            <pc:sldMk cId="421369593" sldId="646"/>
            <ac:picMk id="10" creationId="{248749D6-241E-4C08-8D7B-DEFB8C5BC3A5}"/>
          </ac:picMkLst>
        </pc:picChg>
        <pc:picChg chg="add mod">
          <ac:chgData name="Zahra Sayyed" userId="5292c545-d13a-4bd0-aff7-38b92f08a7de" providerId="ADAL" clId="{9DD3CB20-F9E8-4A8F-AADD-9DFD5AEA2F01}" dt="2019-09-10T19:39:23.061" v="609" actId="1076"/>
          <ac:picMkLst>
            <pc:docMk/>
            <pc:sldMk cId="421369593" sldId="646"/>
            <ac:picMk id="11" creationId="{7B8EBD03-B300-47B8-82D1-B5DE90F3A0FC}"/>
          </ac:picMkLst>
        </pc:picChg>
        <pc:picChg chg="add mod">
          <ac:chgData name="Zahra Sayyed" userId="5292c545-d13a-4bd0-aff7-38b92f08a7de" providerId="ADAL" clId="{9DD3CB20-F9E8-4A8F-AADD-9DFD5AEA2F01}" dt="2019-09-10T19:39:23.061" v="609" actId="1076"/>
          <ac:picMkLst>
            <pc:docMk/>
            <pc:sldMk cId="421369593" sldId="646"/>
            <ac:picMk id="12" creationId="{D1F05328-BF81-4F6B-AD2C-5121B9F49D5D}"/>
          </ac:picMkLst>
        </pc:picChg>
        <pc:cxnChg chg="add mod">
          <ac:chgData name="Zahra Sayyed" userId="5292c545-d13a-4bd0-aff7-38b92f08a7de" providerId="ADAL" clId="{9DD3CB20-F9E8-4A8F-AADD-9DFD5AEA2F01}" dt="2019-09-10T19:39:04.897" v="607" actId="1076"/>
          <ac:cxnSpMkLst>
            <pc:docMk/>
            <pc:sldMk cId="421369593" sldId="646"/>
            <ac:cxnSpMk id="7" creationId="{4255E44B-2491-495D-9B67-C61266C54425}"/>
          </ac:cxnSpMkLst>
        </pc:cxnChg>
      </pc:sldChg>
      <pc:sldChg chg="modSp add">
        <pc:chgData name="Zahra Sayyed" userId="5292c545-d13a-4bd0-aff7-38b92f08a7de" providerId="ADAL" clId="{9DD3CB20-F9E8-4A8F-AADD-9DFD5AEA2F01}" dt="2019-09-10T19:54:27.453" v="798" actId="20577"/>
        <pc:sldMkLst>
          <pc:docMk/>
          <pc:sldMk cId="2949748311" sldId="647"/>
        </pc:sldMkLst>
        <pc:spChg chg="mod">
          <ac:chgData name="Zahra Sayyed" userId="5292c545-d13a-4bd0-aff7-38b92f08a7de" providerId="ADAL" clId="{9DD3CB20-F9E8-4A8F-AADD-9DFD5AEA2F01}" dt="2019-09-10T19:51:47.968" v="729" actId="20577"/>
          <ac:spMkLst>
            <pc:docMk/>
            <pc:sldMk cId="2949748311" sldId="647"/>
            <ac:spMk id="2" creationId="{428BF5D2-8381-41A2-8480-726267D239AA}"/>
          </ac:spMkLst>
        </pc:spChg>
        <pc:spChg chg="mod">
          <ac:chgData name="Zahra Sayyed" userId="5292c545-d13a-4bd0-aff7-38b92f08a7de" providerId="ADAL" clId="{9DD3CB20-F9E8-4A8F-AADD-9DFD5AEA2F01}" dt="2019-09-10T19:54:27.453" v="798" actId="20577"/>
          <ac:spMkLst>
            <pc:docMk/>
            <pc:sldMk cId="2949748311" sldId="647"/>
            <ac:spMk id="3" creationId="{EE47F347-9797-4933-8485-059EBBAC4C9D}"/>
          </ac:spMkLst>
        </pc:spChg>
      </pc:sldChg>
      <pc:sldChg chg="modSp add ord">
        <pc:chgData name="Zahra Sayyed" userId="5292c545-d13a-4bd0-aff7-38b92f08a7de" providerId="ADAL" clId="{9DD3CB20-F9E8-4A8F-AADD-9DFD5AEA2F01}" dt="2019-09-10T20:08:40.982" v="1187"/>
        <pc:sldMkLst>
          <pc:docMk/>
          <pc:sldMk cId="3645704069" sldId="648"/>
        </pc:sldMkLst>
        <pc:spChg chg="mod">
          <ac:chgData name="Zahra Sayyed" userId="5292c545-d13a-4bd0-aff7-38b92f08a7de" providerId="ADAL" clId="{9DD3CB20-F9E8-4A8F-AADD-9DFD5AEA2F01}" dt="2019-09-10T20:05:22.242" v="947" actId="20577"/>
          <ac:spMkLst>
            <pc:docMk/>
            <pc:sldMk cId="3645704069" sldId="648"/>
            <ac:spMk id="2" creationId="{9FEFE2C5-E1E2-49FB-ADB6-235864E4942D}"/>
          </ac:spMkLst>
        </pc:spChg>
        <pc:spChg chg="mod">
          <ac:chgData name="Zahra Sayyed" userId="5292c545-d13a-4bd0-aff7-38b92f08a7de" providerId="ADAL" clId="{9DD3CB20-F9E8-4A8F-AADD-9DFD5AEA2F01}" dt="2019-09-10T20:05:57.079" v="1016" actId="207"/>
          <ac:spMkLst>
            <pc:docMk/>
            <pc:sldMk cId="3645704069" sldId="648"/>
            <ac:spMk id="3" creationId="{916DBDD5-E2F8-4D1D-BB66-116EB9E818C7}"/>
          </ac:spMkLst>
        </pc:spChg>
      </pc:sldChg>
      <pc:sldChg chg="add del">
        <pc:chgData name="Zahra Sayyed" userId="5292c545-d13a-4bd0-aff7-38b92f08a7de" providerId="ADAL" clId="{9DD3CB20-F9E8-4A8F-AADD-9DFD5AEA2F01}" dt="2019-09-10T19:57:02.922" v="843"/>
        <pc:sldMkLst>
          <pc:docMk/>
          <pc:sldMk cId="3934760707" sldId="648"/>
        </pc:sldMkLst>
      </pc:sldChg>
      <pc:sldChg chg="modSp add ord">
        <pc:chgData name="Zahra Sayyed" userId="5292c545-d13a-4bd0-aff7-38b92f08a7de" providerId="ADAL" clId="{9DD3CB20-F9E8-4A8F-AADD-9DFD5AEA2F01}" dt="2019-09-10T20:08:35.952" v="1186"/>
        <pc:sldMkLst>
          <pc:docMk/>
          <pc:sldMk cId="3588152917" sldId="649"/>
        </pc:sldMkLst>
        <pc:spChg chg="mod">
          <ac:chgData name="Zahra Sayyed" userId="5292c545-d13a-4bd0-aff7-38b92f08a7de" providerId="ADAL" clId="{9DD3CB20-F9E8-4A8F-AADD-9DFD5AEA2F01}" dt="2019-09-10T20:06:35.807" v="1043" actId="20577"/>
          <ac:spMkLst>
            <pc:docMk/>
            <pc:sldMk cId="3588152917" sldId="649"/>
            <ac:spMk id="2" creationId="{E5D46D9F-329E-4C83-8753-D17BEB2239EA}"/>
          </ac:spMkLst>
        </pc:spChg>
        <pc:spChg chg="mod">
          <ac:chgData name="Zahra Sayyed" userId="5292c545-d13a-4bd0-aff7-38b92f08a7de" providerId="ADAL" clId="{9DD3CB20-F9E8-4A8F-AADD-9DFD5AEA2F01}" dt="2019-09-10T20:07:05.863" v="1103" actId="20577"/>
          <ac:spMkLst>
            <pc:docMk/>
            <pc:sldMk cId="3588152917" sldId="649"/>
            <ac:spMk id="3" creationId="{CFF3D862-95B8-4090-B79C-964FA3D87F31}"/>
          </ac:spMkLst>
        </pc:spChg>
      </pc:sldChg>
      <pc:sldChg chg="modSp add">
        <pc:chgData name="Zahra Sayyed" userId="5292c545-d13a-4bd0-aff7-38b92f08a7de" providerId="ADAL" clId="{9DD3CB20-F9E8-4A8F-AADD-9DFD5AEA2F01}" dt="2019-09-10T20:08:06.601" v="1184" actId="114"/>
        <pc:sldMkLst>
          <pc:docMk/>
          <pc:sldMk cId="666578189" sldId="650"/>
        </pc:sldMkLst>
        <pc:spChg chg="mod">
          <ac:chgData name="Zahra Sayyed" userId="5292c545-d13a-4bd0-aff7-38b92f08a7de" providerId="ADAL" clId="{9DD3CB20-F9E8-4A8F-AADD-9DFD5AEA2F01}" dt="2019-09-10T20:08:06.601" v="1184" actId="114"/>
          <ac:spMkLst>
            <pc:docMk/>
            <pc:sldMk cId="666578189" sldId="650"/>
            <ac:spMk id="2" creationId="{50F0C688-9319-488F-A4FD-5299E0ABEF86}"/>
          </ac:spMkLst>
        </pc:spChg>
      </pc:sldChg>
      <pc:sldChg chg="add del">
        <pc:chgData name="Zahra Sayyed" userId="5292c545-d13a-4bd0-aff7-38b92f08a7de" providerId="ADAL" clId="{9DD3CB20-F9E8-4A8F-AADD-9DFD5AEA2F01}" dt="2019-09-10T19:35:42.945" v="502"/>
        <pc:sldMkLst>
          <pc:docMk/>
          <pc:sldMk cId="3416110268" sldId="691"/>
        </pc:sldMkLst>
      </pc:sldChg>
      <pc:sldChg chg="add del">
        <pc:chgData name="Zahra Sayyed" userId="5292c545-d13a-4bd0-aff7-38b92f08a7de" providerId="ADAL" clId="{9DD3CB20-F9E8-4A8F-AADD-9DFD5AEA2F01}" dt="2019-09-10T19:35:42.320" v="501"/>
        <pc:sldMkLst>
          <pc:docMk/>
          <pc:sldMk cId="70485748" sldId="694"/>
        </pc:sldMkLst>
      </pc:sldChg>
    </pc:docChg>
  </pc:docChgLst>
  <pc:docChgLst>
    <pc:chgData name="Nicolette Baines" userId="36ae6420-e5ae-45c2-a789-8b156869dcd1" providerId="ADAL" clId="{C024EA60-EE0A-4374-8A24-CC76808E0BC5}"/>
    <pc:docChg chg="modSld sldOrd">
      <pc:chgData name="Nicolette Baines" userId="36ae6420-e5ae-45c2-a789-8b156869dcd1" providerId="ADAL" clId="{C024EA60-EE0A-4374-8A24-CC76808E0BC5}" dt="2019-09-12T17:51:23.695" v="0"/>
      <pc:docMkLst>
        <pc:docMk/>
      </pc:docMkLst>
      <pc:sldChg chg="ord">
        <pc:chgData name="Nicolette Baines" userId="36ae6420-e5ae-45c2-a789-8b156869dcd1" providerId="ADAL" clId="{C024EA60-EE0A-4374-8A24-CC76808E0BC5}" dt="2019-09-12T17:51:23.695" v="0"/>
        <pc:sldMkLst>
          <pc:docMk/>
          <pc:sldMk cId="1775975018" sldId="642"/>
        </pc:sldMkLst>
      </pc:sldChg>
    </pc:docChg>
  </pc:docChgLst>
  <pc:docChgLst>
    <pc:chgData name="Zahra Sayyed" userId="5292c545-d13a-4bd0-aff7-38b92f08a7de" providerId="ADAL" clId="{BFD6C907-8FDD-4299-9A0C-54E25165953E}"/>
    <pc:docChg chg="custSel modSld">
      <pc:chgData name="Zahra Sayyed" userId="5292c545-d13a-4bd0-aff7-38b92f08a7de" providerId="ADAL" clId="{BFD6C907-8FDD-4299-9A0C-54E25165953E}" dt="2019-09-12T17:28:53.814" v="78" actId="20577"/>
      <pc:docMkLst>
        <pc:docMk/>
      </pc:docMkLst>
      <pc:sldChg chg="modSp">
        <pc:chgData name="Zahra Sayyed" userId="5292c545-d13a-4bd0-aff7-38b92f08a7de" providerId="ADAL" clId="{BFD6C907-8FDD-4299-9A0C-54E25165953E}" dt="2019-09-10T20:13:02.468" v="0" actId="33524"/>
        <pc:sldMkLst>
          <pc:docMk/>
          <pc:sldMk cId="0" sldId="256"/>
        </pc:sldMkLst>
        <pc:spChg chg="mod">
          <ac:chgData name="Zahra Sayyed" userId="5292c545-d13a-4bd0-aff7-38b92f08a7de" providerId="ADAL" clId="{BFD6C907-8FDD-4299-9A0C-54E25165953E}" dt="2019-09-10T20:13:02.468" v="0" actId="33524"/>
          <ac:spMkLst>
            <pc:docMk/>
            <pc:sldMk cId="0" sldId="256"/>
            <ac:spMk id="4" creationId="{00000000-0000-0000-0000-000000000000}"/>
          </ac:spMkLst>
        </pc:spChg>
      </pc:sldChg>
      <pc:sldChg chg="modNotes modNotesTx">
        <pc:chgData name="Zahra Sayyed" userId="5292c545-d13a-4bd0-aff7-38b92f08a7de" providerId="ADAL" clId="{BFD6C907-8FDD-4299-9A0C-54E25165953E}" dt="2019-09-12T17:28:53.814" v="78" actId="20577"/>
        <pc:sldMkLst>
          <pc:docMk/>
          <pc:sldMk cId="3853894354" sldId="283"/>
        </pc:sldMkLst>
      </pc:sldChg>
      <pc:sldChg chg="modSp">
        <pc:chgData name="Zahra Sayyed" userId="5292c545-d13a-4bd0-aff7-38b92f08a7de" providerId="ADAL" clId="{BFD6C907-8FDD-4299-9A0C-54E25165953E}" dt="2019-09-12T17:26:26.543" v="1" actId="20577"/>
        <pc:sldMkLst>
          <pc:docMk/>
          <pc:sldMk cId="1254110862" sldId="628"/>
        </pc:sldMkLst>
        <pc:spChg chg="mod">
          <ac:chgData name="Zahra Sayyed" userId="5292c545-d13a-4bd0-aff7-38b92f08a7de" providerId="ADAL" clId="{BFD6C907-8FDD-4299-9A0C-54E25165953E}" dt="2019-09-12T17:26:26.543" v="1" actId="20577"/>
          <ac:spMkLst>
            <pc:docMk/>
            <pc:sldMk cId="1254110862" sldId="628"/>
            <ac:spMk id="4" creationId="{150A7CEF-C33A-3B41-81F5-6B7C8F33E7D5}"/>
          </ac:spMkLst>
        </pc:spChg>
      </pc:sldChg>
    </pc:docChg>
  </pc:docChgLst>
  <pc:docChgLst>
    <pc:chgData name="Zahra Sayyed" userId="5292c545-d13a-4bd0-aff7-38b92f08a7de" providerId="ADAL" clId="{8E3607BC-194C-40C1-8202-4AD81CE806F9}"/>
    <pc:docChg chg="undo custSel addSld delSld modSld sldOrd">
      <pc:chgData name="Zahra Sayyed" userId="5292c545-d13a-4bd0-aff7-38b92f08a7de" providerId="ADAL" clId="{8E3607BC-194C-40C1-8202-4AD81CE806F9}" dt="2019-09-09T17:07:44.362" v="611" actId="20577"/>
      <pc:docMkLst>
        <pc:docMk/>
      </pc:docMkLst>
      <pc:sldChg chg="modSp">
        <pc:chgData name="Zahra Sayyed" userId="5292c545-d13a-4bd0-aff7-38b92f08a7de" providerId="ADAL" clId="{8E3607BC-194C-40C1-8202-4AD81CE806F9}" dt="2019-09-09T15:02:28.886" v="102" actId="20577"/>
        <pc:sldMkLst>
          <pc:docMk/>
          <pc:sldMk cId="0" sldId="256"/>
        </pc:sldMkLst>
        <pc:spChg chg="mod">
          <ac:chgData name="Zahra Sayyed" userId="5292c545-d13a-4bd0-aff7-38b92f08a7de" providerId="ADAL" clId="{8E3607BC-194C-40C1-8202-4AD81CE806F9}" dt="2019-09-09T15:01:13.924" v="3" actId="114"/>
          <ac:spMkLst>
            <pc:docMk/>
            <pc:sldMk cId="0" sldId="256"/>
            <ac:spMk id="2" creationId="{00000000-0000-0000-0000-000000000000}"/>
          </ac:spMkLst>
        </pc:spChg>
        <pc:spChg chg="mod">
          <ac:chgData name="Zahra Sayyed" userId="5292c545-d13a-4bd0-aff7-38b92f08a7de" providerId="ADAL" clId="{8E3607BC-194C-40C1-8202-4AD81CE806F9}" dt="2019-09-09T15:02:18.461" v="96" actId="1037"/>
          <ac:spMkLst>
            <pc:docMk/>
            <pc:sldMk cId="0" sldId="256"/>
            <ac:spMk id="3" creationId="{00000000-0000-0000-0000-000000000000}"/>
          </ac:spMkLst>
        </pc:spChg>
        <pc:spChg chg="mod">
          <ac:chgData name="Zahra Sayyed" userId="5292c545-d13a-4bd0-aff7-38b92f08a7de" providerId="ADAL" clId="{8E3607BC-194C-40C1-8202-4AD81CE806F9}" dt="2019-09-09T15:02:28.886" v="102" actId="20577"/>
          <ac:spMkLst>
            <pc:docMk/>
            <pc:sldMk cId="0" sldId="256"/>
            <ac:spMk id="4" creationId="{00000000-0000-0000-0000-000000000000}"/>
          </ac:spMkLst>
        </pc:spChg>
      </pc:sldChg>
      <pc:sldChg chg="addSp delSp modSp ord modNotes modNotesTx">
        <pc:chgData name="Zahra Sayyed" userId="5292c545-d13a-4bd0-aff7-38b92f08a7de" providerId="ADAL" clId="{8E3607BC-194C-40C1-8202-4AD81CE806F9}" dt="2019-09-09T15:27:01.019" v="568" actId="27636"/>
        <pc:sldMkLst>
          <pc:docMk/>
          <pc:sldMk cId="3853894354" sldId="283"/>
        </pc:sldMkLst>
        <pc:graphicFrameChg chg="add del mod">
          <ac:chgData name="Zahra Sayyed" userId="5292c545-d13a-4bd0-aff7-38b92f08a7de" providerId="ADAL" clId="{8E3607BC-194C-40C1-8202-4AD81CE806F9}" dt="2019-09-09T15:16:24.916" v="420"/>
          <ac:graphicFrameMkLst>
            <pc:docMk/>
            <pc:sldMk cId="3853894354" sldId="283"/>
            <ac:graphicFrameMk id="3" creationId="{05273AB7-DBB5-4C2D-B035-622B00241DC1}"/>
          </ac:graphicFrameMkLst>
        </pc:graphicFrameChg>
        <pc:graphicFrameChg chg="add mod">
          <ac:chgData name="Zahra Sayyed" userId="5292c545-d13a-4bd0-aff7-38b92f08a7de" providerId="ADAL" clId="{8E3607BC-194C-40C1-8202-4AD81CE806F9}" dt="2019-09-09T15:22:06.716" v="560" actId="255"/>
          <ac:graphicFrameMkLst>
            <pc:docMk/>
            <pc:sldMk cId="3853894354" sldId="283"/>
            <ac:graphicFrameMk id="5" creationId="{D0E02B57-011E-4BFE-BEB9-4DDBD3F9F686}"/>
          </ac:graphicFrameMkLst>
        </pc:graphicFrameChg>
        <pc:picChg chg="del mod">
          <ac:chgData name="Zahra Sayyed" userId="5292c545-d13a-4bd0-aff7-38b92f08a7de" providerId="ADAL" clId="{8E3607BC-194C-40C1-8202-4AD81CE806F9}" dt="2019-09-09T15:13:36.907" v="408" actId="478"/>
          <ac:picMkLst>
            <pc:docMk/>
            <pc:sldMk cId="3853894354" sldId="283"/>
            <ac:picMk id="2050" creationId="{4632F000-A124-4F40-BB33-C1CC8FFE58E7}"/>
          </ac:picMkLst>
        </pc:picChg>
        <pc:picChg chg="del mod">
          <ac:chgData name="Zahra Sayyed" userId="5292c545-d13a-4bd0-aff7-38b92f08a7de" providerId="ADAL" clId="{8E3607BC-194C-40C1-8202-4AD81CE806F9}" dt="2019-09-09T15:13:39.245" v="410" actId="478"/>
          <ac:picMkLst>
            <pc:docMk/>
            <pc:sldMk cId="3853894354" sldId="283"/>
            <ac:picMk id="2052" creationId="{F80CF4C4-E196-412C-AB11-6B5EC84FB0B1}"/>
          </ac:picMkLst>
        </pc:picChg>
        <pc:picChg chg="del">
          <ac:chgData name="Zahra Sayyed" userId="5292c545-d13a-4bd0-aff7-38b92f08a7de" providerId="ADAL" clId="{8E3607BC-194C-40C1-8202-4AD81CE806F9}" dt="2019-09-09T15:13:33.812" v="406" actId="478"/>
          <ac:picMkLst>
            <pc:docMk/>
            <pc:sldMk cId="3853894354" sldId="283"/>
            <ac:picMk id="2054" creationId="{A1E03C13-E94D-4F5D-9B49-758FCDA23A6B}"/>
          </ac:picMkLst>
        </pc:picChg>
      </pc:sldChg>
      <pc:sldChg chg="del">
        <pc:chgData name="Zahra Sayyed" userId="5292c545-d13a-4bd0-aff7-38b92f08a7de" providerId="ADAL" clId="{8E3607BC-194C-40C1-8202-4AD81CE806F9}" dt="2019-09-09T15:26:44.828" v="562" actId="2696"/>
        <pc:sldMkLst>
          <pc:docMk/>
          <pc:sldMk cId="3680054645" sldId="285"/>
        </pc:sldMkLst>
      </pc:sldChg>
      <pc:sldChg chg="del">
        <pc:chgData name="Zahra Sayyed" userId="5292c545-d13a-4bd0-aff7-38b92f08a7de" providerId="ADAL" clId="{8E3607BC-194C-40C1-8202-4AD81CE806F9}" dt="2019-09-09T15:26:44.831" v="563" actId="2696"/>
        <pc:sldMkLst>
          <pc:docMk/>
          <pc:sldMk cId="3223118226" sldId="286"/>
        </pc:sldMkLst>
      </pc:sldChg>
      <pc:sldChg chg="del">
        <pc:chgData name="Zahra Sayyed" userId="5292c545-d13a-4bd0-aff7-38b92f08a7de" providerId="ADAL" clId="{8E3607BC-194C-40C1-8202-4AD81CE806F9}" dt="2019-09-09T15:26:44.825" v="561" actId="2696"/>
        <pc:sldMkLst>
          <pc:docMk/>
          <pc:sldMk cId="427103911" sldId="287"/>
        </pc:sldMkLst>
      </pc:sldChg>
      <pc:sldChg chg="delCm modCm">
        <pc:chgData name="Zahra Sayyed" userId="5292c545-d13a-4bd0-aff7-38b92f08a7de" providerId="ADAL" clId="{8E3607BC-194C-40C1-8202-4AD81CE806F9}" dt="2019-09-09T15:03:21.481" v="104" actId="1592"/>
        <pc:sldMkLst>
          <pc:docMk/>
          <pc:sldMk cId="2877077420" sldId="291"/>
        </pc:sldMkLst>
      </pc:sldChg>
      <pc:sldChg chg="modSp">
        <pc:chgData name="Zahra Sayyed" userId="5292c545-d13a-4bd0-aff7-38b92f08a7de" providerId="ADAL" clId="{8E3607BC-194C-40C1-8202-4AD81CE806F9}" dt="2019-09-09T15:03:51.067" v="126" actId="20577"/>
        <pc:sldMkLst>
          <pc:docMk/>
          <pc:sldMk cId="1870816650" sldId="629"/>
        </pc:sldMkLst>
        <pc:spChg chg="mod">
          <ac:chgData name="Zahra Sayyed" userId="5292c545-d13a-4bd0-aff7-38b92f08a7de" providerId="ADAL" clId="{8E3607BC-194C-40C1-8202-4AD81CE806F9}" dt="2019-09-09T15:03:51.067" v="126" actId="20577"/>
          <ac:spMkLst>
            <pc:docMk/>
            <pc:sldMk cId="1870816650" sldId="629"/>
            <ac:spMk id="2" creationId="{5F34A39F-0B01-4A44-8DFD-656788B349A8}"/>
          </ac:spMkLst>
        </pc:spChg>
      </pc:sldChg>
      <pc:sldChg chg="modSp add">
        <pc:chgData name="Zahra Sayyed" userId="5292c545-d13a-4bd0-aff7-38b92f08a7de" providerId="ADAL" clId="{8E3607BC-194C-40C1-8202-4AD81CE806F9}" dt="2019-09-09T15:05:52.602" v="190" actId="20577"/>
        <pc:sldMkLst>
          <pc:docMk/>
          <pc:sldMk cId="1558724493" sldId="630"/>
        </pc:sldMkLst>
        <pc:spChg chg="mod">
          <ac:chgData name="Zahra Sayyed" userId="5292c545-d13a-4bd0-aff7-38b92f08a7de" providerId="ADAL" clId="{8E3607BC-194C-40C1-8202-4AD81CE806F9}" dt="2019-09-09T15:05:52.602" v="190" actId="20577"/>
          <ac:spMkLst>
            <pc:docMk/>
            <pc:sldMk cId="1558724493" sldId="630"/>
            <ac:spMk id="2" creationId="{FDA32C29-3F39-420F-8F0B-48CCB43D2484}"/>
          </ac:spMkLst>
        </pc:spChg>
        <pc:spChg chg="mod">
          <ac:chgData name="Zahra Sayyed" userId="5292c545-d13a-4bd0-aff7-38b92f08a7de" providerId="ADAL" clId="{8E3607BC-194C-40C1-8202-4AD81CE806F9}" dt="2019-09-09T15:05:28.727" v="139" actId="403"/>
          <ac:spMkLst>
            <pc:docMk/>
            <pc:sldMk cId="1558724493" sldId="630"/>
            <ac:spMk id="3" creationId="{E5523BE7-2001-445B-8325-CA8D29CCA137}"/>
          </ac:spMkLst>
        </pc:spChg>
      </pc:sldChg>
      <pc:sldChg chg="modSp add">
        <pc:chgData name="Zahra Sayyed" userId="5292c545-d13a-4bd0-aff7-38b92f08a7de" providerId="ADAL" clId="{8E3607BC-194C-40C1-8202-4AD81CE806F9}" dt="2019-09-09T15:06:51.419" v="220" actId="20577"/>
        <pc:sldMkLst>
          <pc:docMk/>
          <pc:sldMk cId="3105203126" sldId="631"/>
        </pc:sldMkLst>
        <pc:spChg chg="mod">
          <ac:chgData name="Zahra Sayyed" userId="5292c545-d13a-4bd0-aff7-38b92f08a7de" providerId="ADAL" clId="{8E3607BC-194C-40C1-8202-4AD81CE806F9}" dt="2019-09-09T15:06:19.749" v="201" actId="20577"/>
          <ac:spMkLst>
            <pc:docMk/>
            <pc:sldMk cId="3105203126" sldId="631"/>
            <ac:spMk id="2" creationId="{D78B6626-C239-4B95-AE32-97E8F5809CE5}"/>
          </ac:spMkLst>
        </pc:spChg>
        <pc:spChg chg="mod">
          <ac:chgData name="Zahra Sayyed" userId="5292c545-d13a-4bd0-aff7-38b92f08a7de" providerId="ADAL" clId="{8E3607BC-194C-40C1-8202-4AD81CE806F9}" dt="2019-09-09T15:06:51.419" v="220" actId="20577"/>
          <ac:spMkLst>
            <pc:docMk/>
            <pc:sldMk cId="3105203126" sldId="631"/>
            <ac:spMk id="3" creationId="{10B95388-5CF1-493B-AFD4-1F06AE599E26}"/>
          </ac:spMkLst>
        </pc:spChg>
      </pc:sldChg>
      <pc:sldChg chg="modSp add modNotesTx">
        <pc:chgData name="Zahra Sayyed" userId="5292c545-d13a-4bd0-aff7-38b92f08a7de" providerId="ADAL" clId="{8E3607BC-194C-40C1-8202-4AD81CE806F9}" dt="2019-09-09T15:11:42.111" v="365" actId="20577"/>
        <pc:sldMkLst>
          <pc:docMk/>
          <pc:sldMk cId="2639917663" sldId="632"/>
        </pc:sldMkLst>
        <pc:spChg chg="mod">
          <ac:chgData name="Zahra Sayyed" userId="5292c545-d13a-4bd0-aff7-38b92f08a7de" providerId="ADAL" clId="{8E3607BC-194C-40C1-8202-4AD81CE806F9}" dt="2019-09-09T15:07:28.644" v="231" actId="20577"/>
          <ac:spMkLst>
            <pc:docMk/>
            <pc:sldMk cId="2639917663" sldId="632"/>
            <ac:spMk id="2" creationId="{CE5C6C8E-6748-42B3-9F7B-EE61EDE7496D}"/>
          </ac:spMkLst>
        </pc:spChg>
      </pc:sldChg>
      <pc:sldChg chg="add del">
        <pc:chgData name="Zahra Sayyed" userId="5292c545-d13a-4bd0-aff7-38b92f08a7de" providerId="ADAL" clId="{8E3607BC-194C-40C1-8202-4AD81CE806F9}" dt="2019-09-09T15:12:06.355" v="366" actId="2696"/>
        <pc:sldMkLst>
          <pc:docMk/>
          <pc:sldMk cId="1012690632" sldId="633"/>
        </pc:sldMkLst>
      </pc:sldChg>
      <pc:sldChg chg="modSp add modNotesTx">
        <pc:chgData name="Zahra Sayyed" userId="5292c545-d13a-4bd0-aff7-38b92f08a7de" providerId="ADAL" clId="{8E3607BC-194C-40C1-8202-4AD81CE806F9}" dt="2019-09-09T15:10:47.841" v="276" actId="20577"/>
        <pc:sldMkLst>
          <pc:docMk/>
          <pc:sldMk cId="3553510083" sldId="634"/>
        </pc:sldMkLst>
        <pc:spChg chg="mod">
          <ac:chgData name="Zahra Sayyed" userId="5292c545-d13a-4bd0-aff7-38b92f08a7de" providerId="ADAL" clId="{8E3607BC-194C-40C1-8202-4AD81CE806F9}" dt="2019-09-09T15:08:14.148" v="244" actId="20577"/>
          <ac:spMkLst>
            <pc:docMk/>
            <pc:sldMk cId="3553510083" sldId="634"/>
            <ac:spMk id="2" creationId="{637DA6FB-EF38-4972-B488-722AA41AA5B8}"/>
          </ac:spMkLst>
        </pc:spChg>
      </pc:sldChg>
      <pc:sldChg chg="modSp add modNotesTx">
        <pc:chgData name="Zahra Sayyed" userId="5292c545-d13a-4bd0-aff7-38b92f08a7de" providerId="ADAL" clId="{8E3607BC-194C-40C1-8202-4AD81CE806F9}" dt="2019-09-09T15:09:59.653" v="263" actId="20577"/>
        <pc:sldMkLst>
          <pc:docMk/>
          <pc:sldMk cId="2826153822" sldId="635"/>
        </pc:sldMkLst>
        <pc:spChg chg="mod">
          <ac:chgData name="Zahra Sayyed" userId="5292c545-d13a-4bd0-aff7-38b92f08a7de" providerId="ADAL" clId="{8E3607BC-194C-40C1-8202-4AD81CE806F9}" dt="2019-09-09T15:08:50.827" v="258" actId="313"/>
          <ac:spMkLst>
            <pc:docMk/>
            <pc:sldMk cId="2826153822" sldId="635"/>
            <ac:spMk id="2" creationId="{E3C9D7E3-6077-40D4-A2D7-E7AF9837AB68}"/>
          </ac:spMkLst>
        </pc:spChg>
      </pc:sldChg>
      <pc:sldChg chg="modSp add">
        <pc:chgData name="Zahra Sayyed" userId="5292c545-d13a-4bd0-aff7-38b92f08a7de" providerId="ADAL" clId="{8E3607BC-194C-40C1-8202-4AD81CE806F9}" dt="2019-09-09T15:12:55.114" v="401" actId="20577"/>
        <pc:sldMkLst>
          <pc:docMk/>
          <pc:sldMk cId="3933599938" sldId="636"/>
        </pc:sldMkLst>
        <pc:spChg chg="mod">
          <ac:chgData name="Zahra Sayyed" userId="5292c545-d13a-4bd0-aff7-38b92f08a7de" providerId="ADAL" clId="{8E3607BC-194C-40C1-8202-4AD81CE806F9}" dt="2019-09-09T15:12:55.114" v="401" actId="20577"/>
          <ac:spMkLst>
            <pc:docMk/>
            <pc:sldMk cId="3933599938" sldId="636"/>
            <ac:spMk id="2" creationId="{6D9AB651-D057-4497-8AC1-EF8EC089B415}"/>
          </ac:spMkLst>
        </pc:spChg>
      </pc:sldChg>
      <pc:sldChg chg="add del">
        <pc:chgData name="Zahra Sayyed" userId="5292c545-d13a-4bd0-aff7-38b92f08a7de" providerId="ADAL" clId="{8E3607BC-194C-40C1-8202-4AD81CE806F9}" dt="2019-09-09T15:27:00.842" v="567"/>
        <pc:sldMkLst>
          <pc:docMk/>
          <pc:sldMk cId="1181036666" sldId="637"/>
        </pc:sldMkLst>
      </pc:sldChg>
      <pc:sldChg chg="modSp add">
        <pc:chgData name="Zahra Sayyed" userId="5292c545-d13a-4bd0-aff7-38b92f08a7de" providerId="ADAL" clId="{8E3607BC-194C-40C1-8202-4AD81CE806F9}" dt="2019-09-09T17:07:44.362" v="611" actId="20577"/>
        <pc:sldMkLst>
          <pc:docMk/>
          <pc:sldMk cId="1869891568" sldId="637"/>
        </pc:sldMkLst>
        <pc:spChg chg="mod">
          <ac:chgData name="Zahra Sayyed" userId="5292c545-d13a-4bd0-aff7-38b92f08a7de" providerId="ADAL" clId="{8E3607BC-194C-40C1-8202-4AD81CE806F9}" dt="2019-09-09T17:07:44.362" v="611" actId="20577"/>
          <ac:spMkLst>
            <pc:docMk/>
            <pc:sldMk cId="1869891568" sldId="637"/>
            <ac:spMk id="2" creationId="{BF70C6DB-B70A-4564-92F3-55319154BB1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1ADCD9-F709-46BE-A386-00E95087BA8A}" type="doc">
      <dgm:prSet loTypeId="urn:microsoft.com/office/officeart/2005/8/layout/gear1" loCatId="relationship" qsTypeId="urn:microsoft.com/office/officeart/2005/8/quickstyle/simple1" qsCatId="simple" csTypeId="urn:microsoft.com/office/officeart/2005/8/colors/accent1_2" csCatId="accent1" phldr="1"/>
      <dgm:spPr/>
    </dgm:pt>
    <dgm:pt modelId="{23AD2C3D-2AD2-4227-9D84-78748C288FC8}">
      <dgm:prSet phldrT="[Text]" custT="1"/>
      <dgm:spPr>
        <a:solidFill>
          <a:srgbClr val="7030A0"/>
        </a:solidFill>
      </dgm:spPr>
      <dgm:t>
        <a:bodyPr/>
        <a:lstStyle/>
        <a:p>
          <a:r>
            <a:rPr lang="en-US" sz="3200"/>
            <a:t>Analytic Capacity Building Initiative</a:t>
          </a:r>
        </a:p>
      </dgm:t>
    </dgm:pt>
    <dgm:pt modelId="{A72AF367-34FE-48D2-B754-AD77D6B17DD6}" type="parTrans" cxnId="{2C290FE8-DBDE-4548-88BB-4E338C5F4FFC}">
      <dgm:prSet/>
      <dgm:spPr/>
      <dgm:t>
        <a:bodyPr/>
        <a:lstStyle/>
        <a:p>
          <a:endParaRPr lang="en-US"/>
        </a:p>
      </dgm:t>
    </dgm:pt>
    <dgm:pt modelId="{91E6EB17-3D4D-4F76-8AB1-06EF356E7160}" type="sibTrans" cxnId="{2C290FE8-DBDE-4548-88BB-4E338C5F4FFC}">
      <dgm:prSet/>
      <dgm:spPr/>
      <dgm:t>
        <a:bodyPr/>
        <a:lstStyle/>
        <a:p>
          <a:endParaRPr lang="en-US"/>
        </a:p>
      </dgm:t>
    </dgm:pt>
    <dgm:pt modelId="{4DFB0BA5-0608-451C-89E5-9F3502524F68}">
      <dgm:prSet phldrT="[Text]" custT="1"/>
      <dgm:spPr>
        <a:solidFill>
          <a:schemeClr val="accent6">
            <a:lumMod val="75000"/>
          </a:schemeClr>
        </a:solidFill>
      </dgm:spPr>
      <dgm:t>
        <a:bodyPr/>
        <a:lstStyle/>
        <a:p>
          <a:r>
            <a:rPr lang="en-US" sz="1650"/>
            <a:t>Community Engagement EOI</a:t>
          </a:r>
        </a:p>
      </dgm:t>
    </dgm:pt>
    <dgm:pt modelId="{522CB5BB-5051-4756-B62E-690099E23BF7}" type="parTrans" cxnId="{1671AEA8-D39D-48A2-9157-DA3DB90E4546}">
      <dgm:prSet/>
      <dgm:spPr/>
      <dgm:t>
        <a:bodyPr/>
        <a:lstStyle/>
        <a:p>
          <a:endParaRPr lang="en-US"/>
        </a:p>
      </dgm:t>
    </dgm:pt>
    <dgm:pt modelId="{6021ACDD-CDCE-4D2B-AC83-1AB4BAF6E6E4}" type="sibTrans" cxnId="{1671AEA8-D39D-48A2-9157-DA3DB90E4546}">
      <dgm:prSet/>
      <dgm:spPr/>
      <dgm:t>
        <a:bodyPr/>
        <a:lstStyle/>
        <a:p>
          <a:endParaRPr lang="en-US"/>
        </a:p>
      </dgm:t>
    </dgm:pt>
    <dgm:pt modelId="{C0C00704-BD28-4BB3-95A3-6C27271C4BE5}">
      <dgm:prSet phldrT="[Text]" custT="1"/>
      <dgm:spPr>
        <a:solidFill>
          <a:srgbClr val="00B050"/>
        </a:solidFill>
      </dgm:spPr>
      <dgm:t>
        <a:bodyPr/>
        <a:lstStyle/>
        <a:p>
          <a:r>
            <a:rPr lang="en-US" sz="2400"/>
            <a:t>Program Packs</a:t>
          </a:r>
        </a:p>
      </dgm:t>
    </dgm:pt>
    <dgm:pt modelId="{B6F0E71A-7465-4C3C-A8DF-40F05B8610F7}" type="parTrans" cxnId="{5B3EF165-0638-4100-A656-CD17D2A61704}">
      <dgm:prSet/>
      <dgm:spPr/>
      <dgm:t>
        <a:bodyPr/>
        <a:lstStyle/>
        <a:p>
          <a:endParaRPr lang="en-US"/>
        </a:p>
      </dgm:t>
    </dgm:pt>
    <dgm:pt modelId="{7C789AEE-368C-41C2-8C27-A9C5EF8286FD}" type="sibTrans" cxnId="{5B3EF165-0638-4100-A656-CD17D2A61704}">
      <dgm:prSet/>
      <dgm:spPr/>
      <dgm:t>
        <a:bodyPr/>
        <a:lstStyle/>
        <a:p>
          <a:endParaRPr lang="en-US"/>
        </a:p>
      </dgm:t>
    </dgm:pt>
    <dgm:pt modelId="{6E86BFFA-C188-4650-92CB-0B693CC72D6E}" type="pres">
      <dgm:prSet presAssocID="{E91ADCD9-F709-46BE-A386-00E95087BA8A}" presName="composite" presStyleCnt="0">
        <dgm:presLayoutVars>
          <dgm:chMax val="3"/>
          <dgm:animLvl val="lvl"/>
          <dgm:resizeHandles val="exact"/>
        </dgm:presLayoutVars>
      </dgm:prSet>
      <dgm:spPr/>
    </dgm:pt>
    <dgm:pt modelId="{0481DA7B-6956-4875-8468-FD07401C8F6B}" type="pres">
      <dgm:prSet presAssocID="{23AD2C3D-2AD2-4227-9D84-78748C288FC8}" presName="gear1" presStyleLbl="node1" presStyleIdx="0" presStyleCnt="3">
        <dgm:presLayoutVars>
          <dgm:chMax val="1"/>
          <dgm:bulletEnabled val="1"/>
        </dgm:presLayoutVars>
      </dgm:prSet>
      <dgm:spPr/>
    </dgm:pt>
    <dgm:pt modelId="{4AD5838A-9EFC-4264-BC4B-8AEB63FA29DF}" type="pres">
      <dgm:prSet presAssocID="{23AD2C3D-2AD2-4227-9D84-78748C288FC8}" presName="gear1srcNode" presStyleLbl="node1" presStyleIdx="0" presStyleCnt="3"/>
      <dgm:spPr/>
    </dgm:pt>
    <dgm:pt modelId="{5629994E-B1C4-4A1F-B0E2-52534EB56D1D}" type="pres">
      <dgm:prSet presAssocID="{23AD2C3D-2AD2-4227-9D84-78748C288FC8}" presName="gear1dstNode" presStyleLbl="node1" presStyleIdx="0" presStyleCnt="3"/>
      <dgm:spPr/>
    </dgm:pt>
    <dgm:pt modelId="{1C2E2818-2B18-4F09-9348-93EBE11C1CA4}" type="pres">
      <dgm:prSet presAssocID="{4DFB0BA5-0608-451C-89E5-9F3502524F68}" presName="gear2" presStyleLbl="node1" presStyleIdx="1" presStyleCnt="3" custScaleY="99376" custLinFactNeighborX="-9486" custLinFactNeighborY="6007">
        <dgm:presLayoutVars>
          <dgm:chMax val="1"/>
          <dgm:bulletEnabled val="1"/>
        </dgm:presLayoutVars>
      </dgm:prSet>
      <dgm:spPr/>
    </dgm:pt>
    <dgm:pt modelId="{29D30827-ACD5-4823-BBFD-6AFE33A18195}" type="pres">
      <dgm:prSet presAssocID="{4DFB0BA5-0608-451C-89E5-9F3502524F68}" presName="gear2srcNode" presStyleLbl="node1" presStyleIdx="1" presStyleCnt="3"/>
      <dgm:spPr/>
    </dgm:pt>
    <dgm:pt modelId="{EC1E2789-0DDC-429F-A6F2-CEA4FDBEA1CF}" type="pres">
      <dgm:prSet presAssocID="{4DFB0BA5-0608-451C-89E5-9F3502524F68}" presName="gear2dstNode" presStyleLbl="node1" presStyleIdx="1" presStyleCnt="3"/>
      <dgm:spPr/>
    </dgm:pt>
    <dgm:pt modelId="{33944462-936A-4DCE-9361-3BC5C076DAAF}" type="pres">
      <dgm:prSet presAssocID="{C0C00704-BD28-4BB3-95A3-6C27271C4BE5}" presName="gear3" presStyleLbl="node1" presStyleIdx="2" presStyleCnt="3" custLinFactNeighborX="13054" custLinFactNeighborY="-8656"/>
      <dgm:spPr/>
    </dgm:pt>
    <dgm:pt modelId="{DD646DE7-365F-4B7E-8C95-67030CBB3FED}" type="pres">
      <dgm:prSet presAssocID="{C0C00704-BD28-4BB3-95A3-6C27271C4BE5}" presName="gear3tx" presStyleLbl="node1" presStyleIdx="2" presStyleCnt="3">
        <dgm:presLayoutVars>
          <dgm:chMax val="1"/>
          <dgm:bulletEnabled val="1"/>
        </dgm:presLayoutVars>
      </dgm:prSet>
      <dgm:spPr/>
    </dgm:pt>
    <dgm:pt modelId="{F18AA7A7-851B-45E1-BB98-BD3BFF59D5C8}" type="pres">
      <dgm:prSet presAssocID="{C0C00704-BD28-4BB3-95A3-6C27271C4BE5}" presName="gear3srcNode" presStyleLbl="node1" presStyleIdx="2" presStyleCnt="3"/>
      <dgm:spPr/>
    </dgm:pt>
    <dgm:pt modelId="{81893310-ACDB-4C2B-8F44-C5C4B5998B76}" type="pres">
      <dgm:prSet presAssocID="{C0C00704-BD28-4BB3-95A3-6C27271C4BE5}" presName="gear3dstNode" presStyleLbl="node1" presStyleIdx="2" presStyleCnt="3"/>
      <dgm:spPr/>
    </dgm:pt>
    <dgm:pt modelId="{9E41D0EC-0E58-4C6C-81E4-79473C1797F3}" type="pres">
      <dgm:prSet presAssocID="{91E6EB17-3D4D-4F76-8AB1-06EF356E7160}" presName="connector1" presStyleLbl="sibTrans2D1" presStyleIdx="0" presStyleCnt="3"/>
      <dgm:spPr/>
    </dgm:pt>
    <dgm:pt modelId="{66D03227-ED9A-4001-8BBA-995130322679}" type="pres">
      <dgm:prSet presAssocID="{6021ACDD-CDCE-4D2B-AC83-1AB4BAF6E6E4}" presName="connector2" presStyleLbl="sibTrans2D1" presStyleIdx="1" presStyleCnt="3" custLinFactNeighborX="-8005" custLinFactNeighborY="2651"/>
      <dgm:spPr/>
    </dgm:pt>
    <dgm:pt modelId="{EB7B85FD-2AA3-4616-91F2-F47DDD41958C}" type="pres">
      <dgm:prSet presAssocID="{7C789AEE-368C-41C2-8C27-A9C5EF8286FD}" presName="connector3" presStyleLbl="sibTrans2D1" presStyleIdx="2" presStyleCnt="3" custLinFactNeighborX="14458" custLinFactNeighborY="-1613"/>
      <dgm:spPr/>
    </dgm:pt>
  </dgm:ptLst>
  <dgm:cxnLst>
    <dgm:cxn modelId="{883D7B17-ADA1-4577-AEC5-5E1C168A83AB}" type="presOf" srcId="{C0C00704-BD28-4BB3-95A3-6C27271C4BE5}" destId="{33944462-936A-4DCE-9361-3BC5C076DAAF}" srcOrd="0" destOrd="0" presId="urn:microsoft.com/office/officeart/2005/8/layout/gear1"/>
    <dgm:cxn modelId="{8FAF0840-D5DA-47F0-9445-A3935293FF81}" type="presOf" srcId="{6021ACDD-CDCE-4D2B-AC83-1AB4BAF6E6E4}" destId="{66D03227-ED9A-4001-8BBA-995130322679}" srcOrd="0" destOrd="0" presId="urn:microsoft.com/office/officeart/2005/8/layout/gear1"/>
    <dgm:cxn modelId="{0089C640-9F7A-447D-94D0-2191A42695D3}" type="presOf" srcId="{C0C00704-BD28-4BB3-95A3-6C27271C4BE5}" destId="{81893310-ACDB-4C2B-8F44-C5C4B5998B76}" srcOrd="3" destOrd="0" presId="urn:microsoft.com/office/officeart/2005/8/layout/gear1"/>
    <dgm:cxn modelId="{FF953E5C-4B13-431C-87D6-409855AD1877}" type="presOf" srcId="{23AD2C3D-2AD2-4227-9D84-78748C288FC8}" destId="{0481DA7B-6956-4875-8468-FD07401C8F6B}" srcOrd="0" destOrd="0" presId="urn:microsoft.com/office/officeart/2005/8/layout/gear1"/>
    <dgm:cxn modelId="{5B3EF165-0638-4100-A656-CD17D2A61704}" srcId="{E91ADCD9-F709-46BE-A386-00E95087BA8A}" destId="{C0C00704-BD28-4BB3-95A3-6C27271C4BE5}" srcOrd="2" destOrd="0" parTransId="{B6F0E71A-7465-4C3C-A8DF-40F05B8610F7}" sibTransId="{7C789AEE-368C-41C2-8C27-A9C5EF8286FD}"/>
    <dgm:cxn modelId="{DB5A094F-ED22-4801-8E60-9808B51B5238}" type="presOf" srcId="{4DFB0BA5-0608-451C-89E5-9F3502524F68}" destId="{1C2E2818-2B18-4F09-9348-93EBE11C1CA4}" srcOrd="0" destOrd="0" presId="urn:microsoft.com/office/officeart/2005/8/layout/gear1"/>
    <dgm:cxn modelId="{FC9FD38B-12C8-4BCB-9267-8EAD68EFE7A6}" type="presOf" srcId="{C0C00704-BD28-4BB3-95A3-6C27271C4BE5}" destId="{F18AA7A7-851B-45E1-BB98-BD3BFF59D5C8}" srcOrd="2" destOrd="0" presId="urn:microsoft.com/office/officeart/2005/8/layout/gear1"/>
    <dgm:cxn modelId="{971B5795-C02A-4923-912C-A73A95A6D9E3}" type="presOf" srcId="{23AD2C3D-2AD2-4227-9D84-78748C288FC8}" destId="{5629994E-B1C4-4A1F-B0E2-52534EB56D1D}" srcOrd="2" destOrd="0" presId="urn:microsoft.com/office/officeart/2005/8/layout/gear1"/>
    <dgm:cxn modelId="{887FA2A7-52A1-4790-B986-0276C89DBADD}" type="presOf" srcId="{23AD2C3D-2AD2-4227-9D84-78748C288FC8}" destId="{4AD5838A-9EFC-4264-BC4B-8AEB63FA29DF}" srcOrd="1" destOrd="0" presId="urn:microsoft.com/office/officeart/2005/8/layout/gear1"/>
    <dgm:cxn modelId="{1671AEA8-D39D-48A2-9157-DA3DB90E4546}" srcId="{E91ADCD9-F709-46BE-A386-00E95087BA8A}" destId="{4DFB0BA5-0608-451C-89E5-9F3502524F68}" srcOrd="1" destOrd="0" parTransId="{522CB5BB-5051-4756-B62E-690099E23BF7}" sibTransId="{6021ACDD-CDCE-4D2B-AC83-1AB4BAF6E6E4}"/>
    <dgm:cxn modelId="{244405AE-BB33-446F-B838-FA6F8E474571}" type="presOf" srcId="{C0C00704-BD28-4BB3-95A3-6C27271C4BE5}" destId="{DD646DE7-365F-4B7E-8C95-67030CBB3FED}" srcOrd="1" destOrd="0" presId="urn:microsoft.com/office/officeart/2005/8/layout/gear1"/>
    <dgm:cxn modelId="{CACD23B7-150B-470B-8DA0-5FDB855988A7}" type="presOf" srcId="{4DFB0BA5-0608-451C-89E5-9F3502524F68}" destId="{29D30827-ACD5-4823-BBFD-6AFE33A18195}" srcOrd="1" destOrd="0" presId="urn:microsoft.com/office/officeart/2005/8/layout/gear1"/>
    <dgm:cxn modelId="{4812B2BE-E237-4B08-BD5E-3A119452B4E2}" type="presOf" srcId="{7C789AEE-368C-41C2-8C27-A9C5EF8286FD}" destId="{EB7B85FD-2AA3-4616-91F2-F47DDD41958C}" srcOrd="0" destOrd="0" presId="urn:microsoft.com/office/officeart/2005/8/layout/gear1"/>
    <dgm:cxn modelId="{B2DC67DD-6C4C-4C8D-A52F-8F19F35EE1E4}" type="presOf" srcId="{4DFB0BA5-0608-451C-89E5-9F3502524F68}" destId="{EC1E2789-0DDC-429F-A6F2-CEA4FDBEA1CF}" srcOrd="2" destOrd="0" presId="urn:microsoft.com/office/officeart/2005/8/layout/gear1"/>
    <dgm:cxn modelId="{125497DD-5464-479F-9CFC-7DB37049A88F}" type="presOf" srcId="{91E6EB17-3D4D-4F76-8AB1-06EF356E7160}" destId="{9E41D0EC-0E58-4C6C-81E4-79473C1797F3}" srcOrd="0" destOrd="0" presId="urn:microsoft.com/office/officeart/2005/8/layout/gear1"/>
    <dgm:cxn modelId="{91B1ABE5-12A9-44ED-B150-B39BD6E87B2D}" type="presOf" srcId="{E91ADCD9-F709-46BE-A386-00E95087BA8A}" destId="{6E86BFFA-C188-4650-92CB-0B693CC72D6E}" srcOrd="0" destOrd="0" presId="urn:microsoft.com/office/officeart/2005/8/layout/gear1"/>
    <dgm:cxn modelId="{2C290FE8-DBDE-4548-88BB-4E338C5F4FFC}" srcId="{E91ADCD9-F709-46BE-A386-00E95087BA8A}" destId="{23AD2C3D-2AD2-4227-9D84-78748C288FC8}" srcOrd="0" destOrd="0" parTransId="{A72AF367-34FE-48D2-B754-AD77D6B17DD6}" sibTransId="{91E6EB17-3D4D-4F76-8AB1-06EF356E7160}"/>
    <dgm:cxn modelId="{2AC67F70-B7A5-4F3E-9862-923C79E73B4F}" type="presParOf" srcId="{6E86BFFA-C188-4650-92CB-0B693CC72D6E}" destId="{0481DA7B-6956-4875-8468-FD07401C8F6B}" srcOrd="0" destOrd="0" presId="urn:microsoft.com/office/officeart/2005/8/layout/gear1"/>
    <dgm:cxn modelId="{FA55269D-2606-41E8-8487-878666E538D4}" type="presParOf" srcId="{6E86BFFA-C188-4650-92CB-0B693CC72D6E}" destId="{4AD5838A-9EFC-4264-BC4B-8AEB63FA29DF}" srcOrd="1" destOrd="0" presId="urn:microsoft.com/office/officeart/2005/8/layout/gear1"/>
    <dgm:cxn modelId="{0CC45661-6BEA-47B7-B15D-3BDFD06AB215}" type="presParOf" srcId="{6E86BFFA-C188-4650-92CB-0B693CC72D6E}" destId="{5629994E-B1C4-4A1F-B0E2-52534EB56D1D}" srcOrd="2" destOrd="0" presId="urn:microsoft.com/office/officeart/2005/8/layout/gear1"/>
    <dgm:cxn modelId="{87CAE94A-63A9-45C3-8348-7BCD165383A4}" type="presParOf" srcId="{6E86BFFA-C188-4650-92CB-0B693CC72D6E}" destId="{1C2E2818-2B18-4F09-9348-93EBE11C1CA4}" srcOrd="3" destOrd="0" presId="urn:microsoft.com/office/officeart/2005/8/layout/gear1"/>
    <dgm:cxn modelId="{5CD23045-301A-4CC6-9FB9-AF3F3827D0F0}" type="presParOf" srcId="{6E86BFFA-C188-4650-92CB-0B693CC72D6E}" destId="{29D30827-ACD5-4823-BBFD-6AFE33A18195}" srcOrd="4" destOrd="0" presId="urn:microsoft.com/office/officeart/2005/8/layout/gear1"/>
    <dgm:cxn modelId="{780BD885-CABF-4FB4-9E15-65E61D1FCB22}" type="presParOf" srcId="{6E86BFFA-C188-4650-92CB-0B693CC72D6E}" destId="{EC1E2789-0DDC-429F-A6F2-CEA4FDBEA1CF}" srcOrd="5" destOrd="0" presId="urn:microsoft.com/office/officeart/2005/8/layout/gear1"/>
    <dgm:cxn modelId="{5A08EEED-D46B-4AEC-AC24-C6A712F751F4}" type="presParOf" srcId="{6E86BFFA-C188-4650-92CB-0B693CC72D6E}" destId="{33944462-936A-4DCE-9361-3BC5C076DAAF}" srcOrd="6" destOrd="0" presId="urn:microsoft.com/office/officeart/2005/8/layout/gear1"/>
    <dgm:cxn modelId="{A6E87809-5483-4495-9CB0-BB28CF51DE24}" type="presParOf" srcId="{6E86BFFA-C188-4650-92CB-0B693CC72D6E}" destId="{DD646DE7-365F-4B7E-8C95-67030CBB3FED}" srcOrd="7" destOrd="0" presId="urn:microsoft.com/office/officeart/2005/8/layout/gear1"/>
    <dgm:cxn modelId="{79D41BA7-8BC1-4EF3-952D-7E15C360BC54}" type="presParOf" srcId="{6E86BFFA-C188-4650-92CB-0B693CC72D6E}" destId="{F18AA7A7-851B-45E1-BB98-BD3BFF59D5C8}" srcOrd="8" destOrd="0" presId="urn:microsoft.com/office/officeart/2005/8/layout/gear1"/>
    <dgm:cxn modelId="{52D2C431-BFC0-44B1-BCC3-9B0D8F4CBCC1}" type="presParOf" srcId="{6E86BFFA-C188-4650-92CB-0B693CC72D6E}" destId="{81893310-ACDB-4C2B-8F44-C5C4B5998B76}" srcOrd="9" destOrd="0" presId="urn:microsoft.com/office/officeart/2005/8/layout/gear1"/>
    <dgm:cxn modelId="{B33F826B-52A2-4781-BB1F-E0CA36E410EE}" type="presParOf" srcId="{6E86BFFA-C188-4650-92CB-0B693CC72D6E}" destId="{9E41D0EC-0E58-4C6C-81E4-79473C1797F3}" srcOrd="10" destOrd="0" presId="urn:microsoft.com/office/officeart/2005/8/layout/gear1"/>
    <dgm:cxn modelId="{B853232C-1744-4EBA-B79F-B6B2A70CF7E9}" type="presParOf" srcId="{6E86BFFA-C188-4650-92CB-0B693CC72D6E}" destId="{66D03227-ED9A-4001-8BBA-995130322679}" srcOrd="11" destOrd="0" presId="urn:microsoft.com/office/officeart/2005/8/layout/gear1"/>
    <dgm:cxn modelId="{0472848A-4F8B-48BD-8F74-5659915CCBCE}" type="presParOf" srcId="{6E86BFFA-C188-4650-92CB-0B693CC72D6E}" destId="{EB7B85FD-2AA3-4616-91F2-F47DDD41958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1DA7B-6956-4875-8468-FD07401C8F6B}">
      <dsp:nvSpPr>
        <dsp:cNvPr id="0" name=""/>
        <dsp:cNvSpPr/>
      </dsp:nvSpPr>
      <dsp:spPr>
        <a:xfrm>
          <a:off x="4321018" y="2517457"/>
          <a:ext cx="3076892" cy="3076892"/>
        </a:xfrm>
        <a:prstGeom prst="gear9">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Analytic Capacity Building Initiative</a:t>
          </a:r>
        </a:p>
      </dsp:txBody>
      <dsp:txXfrm>
        <a:off x="4939610" y="3238204"/>
        <a:ext cx="1839708" cy="1581586"/>
      </dsp:txXfrm>
    </dsp:sp>
    <dsp:sp modelId="{1C2E2818-2B18-4F09-9348-93EBE11C1CA4}">
      <dsp:nvSpPr>
        <dsp:cNvPr id="0" name=""/>
        <dsp:cNvSpPr/>
      </dsp:nvSpPr>
      <dsp:spPr>
        <a:xfrm>
          <a:off x="2318554" y="1931594"/>
          <a:ext cx="2237740" cy="2223776"/>
        </a:xfrm>
        <a:prstGeom prst="gear6">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33425">
            <a:lnSpc>
              <a:spcPct val="90000"/>
            </a:lnSpc>
            <a:spcBef>
              <a:spcPct val="0"/>
            </a:spcBef>
            <a:spcAft>
              <a:spcPct val="35000"/>
            </a:spcAft>
            <a:buNone/>
          </a:pPr>
          <a:r>
            <a:rPr lang="en-US" sz="1650" kern="1200"/>
            <a:t>Community Engagement EOI</a:t>
          </a:r>
        </a:p>
      </dsp:txBody>
      <dsp:txXfrm>
        <a:off x="2880426" y="2494820"/>
        <a:ext cx="1113996" cy="1097324"/>
      </dsp:txXfrm>
    </dsp:sp>
    <dsp:sp modelId="{33944462-936A-4DCE-9361-3BC5C076DAAF}">
      <dsp:nvSpPr>
        <dsp:cNvPr id="0" name=""/>
        <dsp:cNvSpPr/>
      </dsp:nvSpPr>
      <dsp:spPr>
        <a:xfrm rot="20700000">
          <a:off x="4134726" y="246379"/>
          <a:ext cx="2192528" cy="2192528"/>
        </a:xfrm>
        <a:prstGeom prst="gear6">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Program Packs</a:t>
          </a:r>
        </a:p>
      </dsp:txBody>
      <dsp:txXfrm rot="-20700000">
        <a:off x="4615612" y="727265"/>
        <a:ext cx="1230757" cy="1230757"/>
      </dsp:txXfrm>
    </dsp:sp>
    <dsp:sp modelId="{9E41D0EC-0E58-4C6C-81E4-79473C1797F3}">
      <dsp:nvSpPr>
        <dsp:cNvPr id="0" name=""/>
        <dsp:cNvSpPr/>
      </dsp:nvSpPr>
      <dsp:spPr>
        <a:xfrm>
          <a:off x="4100095" y="2044193"/>
          <a:ext cx="3938422" cy="3938422"/>
        </a:xfrm>
        <a:prstGeom prst="circularArrow">
          <a:avLst>
            <a:gd name="adj1" fmla="val 4687"/>
            <a:gd name="adj2" fmla="val 299029"/>
            <a:gd name="adj3" fmla="val 2541857"/>
            <a:gd name="adj4" fmla="val 1580700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D03227-ED9A-4001-8BBA-995130322679}">
      <dsp:nvSpPr>
        <dsp:cNvPr id="0" name=""/>
        <dsp:cNvSpPr/>
      </dsp:nvSpPr>
      <dsp:spPr>
        <a:xfrm>
          <a:off x="1905463" y="1364915"/>
          <a:ext cx="2861510" cy="286151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7B85FD-2AA3-4616-91F2-F47DDD41958C}">
      <dsp:nvSpPr>
        <dsp:cNvPr id="0" name=""/>
        <dsp:cNvSpPr/>
      </dsp:nvSpPr>
      <dsp:spPr>
        <a:xfrm>
          <a:off x="3723105" y="-289640"/>
          <a:ext cx="3085284" cy="308528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C09823-C4D9-4E77-8428-95144E7A44EB}" type="datetimeFigureOut">
              <a:rPr lang="en-US" smtClean="0"/>
              <a:t>9/18/2019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983999-90EC-4307-9DF8-30C1AF0ABDD7}" type="slidenum">
              <a:rPr lang="en-US" smtClean="0"/>
              <a:t>‹#›</a:t>
            </a:fld>
            <a:endParaRPr lang="en-US"/>
          </a:p>
        </p:txBody>
      </p:sp>
    </p:spTree>
    <p:extLst>
      <p:ext uri="{BB962C8B-B14F-4D97-AF65-F5344CB8AC3E}">
        <p14:creationId xmlns:p14="http://schemas.microsoft.com/office/powerpoint/2010/main" val="2219292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artnershipagainstcancer.ca/about-us/our-mandat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artnershipagainstcancer.ca/wp-content/uploads/2019/01/2018-Cancer-System-Performance-Report-EN.pdf"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partnershipagainstcancer.ca/wp-content/uploads/2019/01/Colorectal-Screening-Monitoring-Report-2014-EN.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 would like to take this opportunity to acknowledge the traditional territories of the Blackfoot and the people of the Treaty 7 region in Southern Alberta, which includes the </a:t>
            </a:r>
            <a:r>
              <a:rPr lang="en-US" sz="1200" kern="1200" err="1">
                <a:solidFill>
                  <a:schemeClr val="tx1"/>
                </a:solidFill>
                <a:effectLst/>
                <a:latin typeface="+mn-lt"/>
                <a:ea typeface="+mn-ea"/>
                <a:cs typeface="+mn-cs"/>
              </a:rPr>
              <a:t>Siksika</a:t>
            </a:r>
            <a:r>
              <a:rPr lang="en-US" sz="1200" kern="1200">
                <a:solidFill>
                  <a:schemeClr val="tx1"/>
                </a:solidFill>
                <a:effectLst/>
                <a:latin typeface="+mn-lt"/>
                <a:ea typeface="+mn-ea"/>
                <a:cs typeface="+mn-cs"/>
              </a:rPr>
              <a:t>, the </a:t>
            </a:r>
            <a:r>
              <a:rPr lang="en-US" sz="1200" kern="1200" err="1">
                <a:solidFill>
                  <a:schemeClr val="tx1"/>
                </a:solidFill>
                <a:effectLst/>
                <a:latin typeface="+mn-lt"/>
                <a:ea typeface="+mn-ea"/>
                <a:cs typeface="+mn-cs"/>
              </a:rPr>
              <a:t>Piikuni</a:t>
            </a:r>
            <a:r>
              <a:rPr lang="en-US" sz="1200" kern="1200">
                <a:solidFill>
                  <a:schemeClr val="tx1"/>
                </a:solidFill>
                <a:effectLst/>
                <a:latin typeface="+mn-lt"/>
                <a:ea typeface="+mn-ea"/>
                <a:cs typeface="+mn-cs"/>
              </a:rPr>
              <a:t>, the </a:t>
            </a:r>
            <a:r>
              <a:rPr lang="en-US" sz="1200" kern="1200" err="1">
                <a:solidFill>
                  <a:schemeClr val="tx1"/>
                </a:solidFill>
                <a:effectLst/>
                <a:latin typeface="+mn-lt"/>
                <a:ea typeface="+mn-ea"/>
                <a:cs typeface="+mn-cs"/>
              </a:rPr>
              <a:t>Kainai</a:t>
            </a:r>
            <a:r>
              <a:rPr lang="en-US" sz="1200" kern="1200">
                <a:solidFill>
                  <a:schemeClr val="tx1"/>
                </a:solidFill>
                <a:effectLst/>
                <a:latin typeface="+mn-lt"/>
                <a:ea typeface="+mn-ea"/>
                <a:cs typeface="+mn-cs"/>
              </a:rPr>
              <a:t>, the </a:t>
            </a:r>
            <a:r>
              <a:rPr lang="en-US" sz="1200" kern="1200" err="1">
                <a:solidFill>
                  <a:schemeClr val="tx1"/>
                </a:solidFill>
                <a:effectLst/>
                <a:latin typeface="+mn-lt"/>
                <a:ea typeface="+mn-ea"/>
                <a:cs typeface="+mn-cs"/>
              </a:rPr>
              <a:t>Tsuut’ina</a:t>
            </a:r>
            <a:r>
              <a:rPr lang="en-US" sz="1200" kern="1200">
                <a:solidFill>
                  <a:schemeClr val="tx1"/>
                </a:solidFill>
                <a:effectLst/>
                <a:latin typeface="+mn-lt"/>
                <a:ea typeface="+mn-ea"/>
                <a:cs typeface="+mn-cs"/>
              </a:rPr>
              <a:t> and the Stoney </a:t>
            </a:r>
            <a:r>
              <a:rPr lang="en-US" sz="1200" kern="1200" err="1">
                <a:solidFill>
                  <a:schemeClr val="tx1"/>
                </a:solidFill>
                <a:effectLst/>
                <a:latin typeface="+mn-lt"/>
                <a:ea typeface="+mn-ea"/>
                <a:cs typeface="+mn-cs"/>
              </a:rPr>
              <a:t>Nakoda</a:t>
            </a:r>
            <a:r>
              <a:rPr lang="en-US" sz="1200" kern="1200">
                <a:solidFill>
                  <a:schemeClr val="tx1"/>
                </a:solidFill>
                <a:effectLst/>
                <a:latin typeface="+mn-lt"/>
                <a:ea typeface="+mn-ea"/>
                <a:cs typeface="+mn-cs"/>
              </a:rPr>
              <a:t> First Nations, including </a:t>
            </a:r>
            <a:r>
              <a:rPr lang="en-US" sz="1200" kern="1200" err="1">
                <a:solidFill>
                  <a:schemeClr val="tx1"/>
                </a:solidFill>
                <a:effectLst/>
                <a:latin typeface="+mn-lt"/>
                <a:ea typeface="+mn-ea"/>
                <a:cs typeface="+mn-cs"/>
              </a:rPr>
              <a:t>Chiniki</a:t>
            </a:r>
            <a:r>
              <a:rPr lang="en-US" sz="1200" kern="1200">
                <a:solidFill>
                  <a:schemeClr val="tx1"/>
                </a:solidFill>
                <a:effectLst/>
                <a:latin typeface="+mn-lt"/>
                <a:ea typeface="+mn-ea"/>
                <a:cs typeface="+mn-cs"/>
              </a:rPr>
              <a:t>, Bearpaw, and Wesley First Nations. The City of Calgary is also home to Métis Nation of Alberta, Region III. I am a settler/visitor/ally and make this acknowledgment to promote reconciliation.</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Siksika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sik</a:t>
            </a:r>
            <a:r>
              <a:rPr lang="en-US" sz="1200" kern="1200">
                <a:solidFill>
                  <a:schemeClr val="tx1"/>
                </a:solidFill>
                <a:effectLst/>
                <a:latin typeface="+mn-lt"/>
                <a:ea typeface="+mn-ea"/>
                <a:cs typeface="+mn-cs"/>
              </a:rPr>
              <a:t>-</a:t>
            </a:r>
            <a:r>
              <a:rPr lang="en-US" sz="1200" kern="1200" err="1">
                <a:solidFill>
                  <a:schemeClr val="tx1"/>
                </a:solidFill>
                <a:effectLst/>
                <a:latin typeface="+mn-lt"/>
                <a:ea typeface="+mn-ea"/>
                <a:cs typeface="+mn-cs"/>
              </a:rPr>
              <a:t>sik</a:t>
            </a:r>
            <a:r>
              <a:rPr lang="en-US" sz="1200" kern="1200">
                <a:solidFill>
                  <a:schemeClr val="tx1"/>
                </a:solidFill>
                <a:effectLst/>
                <a:latin typeface="+mn-lt"/>
                <a:ea typeface="+mn-ea"/>
                <a:cs typeface="+mn-cs"/>
              </a:rPr>
              <a:t>-a) </a:t>
            </a:r>
            <a:r>
              <a:rPr lang="en-US" sz="1200" kern="1200">
                <a:solidFill>
                  <a:schemeClr val="tx1"/>
                </a:solidFill>
                <a:effectLst/>
                <a:latin typeface="+mn-lt"/>
                <a:ea typeface="+mn-ea"/>
                <a:cs typeface="+mn-cs"/>
                <a:sym typeface="Wingdings" panose="05000000000000000000" pitchFamily="2" charset="2"/>
              </a:rPr>
              <a:t> little faster .. Sounds like a t a bit </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Piikuni</a:t>
            </a:r>
            <a:r>
              <a:rPr lang="en-US" sz="1200" kern="1200">
                <a:solidFill>
                  <a:schemeClr val="tx1"/>
                </a:solidFill>
                <a:effectLst/>
                <a:latin typeface="+mn-lt"/>
                <a:ea typeface="+mn-ea"/>
                <a:cs typeface="+mn-cs"/>
              </a:rPr>
              <a:t> (pee-gun-nee) </a:t>
            </a:r>
            <a:r>
              <a:rPr lang="en-US" sz="1200" kern="1200">
                <a:solidFill>
                  <a:schemeClr val="tx1"/>
                </a:solidFill>
                <a:effectLst/>
                <a:latin typeface="+mn-lt"/>
                <a:ea typeface="+mn-ea"/>
                <a:cs typeface="+mn-cs"/>
                <a:sym typeface="Wingdings" panose="05000000000000000000" pitchFamily="2" charset="2"/>
              </a:rPr>
              <a:t> pee gun nee … emphasize the “un” part</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Kainai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kye-nye</a:t>
            </a:r>
            <a:r>
              <a:rPr 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sym typeface="Wingdings" panose="05000000000000000000" pitchFamily="2" charset="2"/>
              </a:rPr>
              <a:t></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Tsuut’ina</a:t>
            </a:r>
            <a:r>
              <a:rPr lang="en-US" sz="1200" kern="1200">
                <a:solidFill>
                  <a:schemeClr val="tx1"/>
                </a:solidFill>
                <a:effectLst/>
                <a:latin typeface="+mn-lt"/>
                <a:ea typeface="+mn-ea"/>
                <a:cs typeface="+mn-cs"/>
              </a:rPr>
              <a:t> (soot-</a:t>
            </a:r>
            <a:r>
              <a:rPr lang="en-US" sz="1200" kern="1200" err="1">
                <a:solidFill>
                  <a:schemeClr val="tx1"/>
                </a:solidFill>
                <a:effectLst/>
                <a:latin typeface="+mn-lt"/>
                <a:ea typeface="+mn-ea"/>
                <a:cs typeface="+mn-cs"/>
              </a:rPr>
              <a:t>ina</a:t>
            </a:r>
            <a:r>
              <a:rPr lang="en-US" sz="1200" kern="1200">
                <a:solidFill>
                  <a:schemeClr val="tx1"/>
                </a:solidFill>
                <a:effectLst/>
                <a:latin typeface="+mn-lt"/>
                <a:ea typeface="+mn-ea"/>
                <a:cs typeface="+mn-cs"/>
              </a:rPr>
              <a:t>)</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Chiniki</a:t>
            </a:r>
            <a:r>
              <a:rPr lang="en-US" sz="1200" kern="1200">
                <a:solidFill>
                  <a:schemeClr val="tx1"/>
                </a:solidFill>
                <a:effectLst/>
                <a:latin typeface="+mn-lt"/>
                <a:ea typeface="+mn-ea"/>
                <a:cs typeface="+mn-cs"/>
              </a:rPr>
              <a:t> (chin-</a:t>
            </a:r>
            <a:r>
              <a:rPr lang="en-US" sz="1200" kern="1200" err="1">
                <a:solidFill>
                  <a:schemeClr val="tx1"/>
                </a:solidFill>
                <a:effectLst/>
                <a:latin typeface="+mn-lt"/>
                <a:ea typeface="+mn-ea"/>
                <a:cs typeface="+mn-cs"/>
              </a:rPr>
              <a:t>i</a:t>
            </a:r>
            <a:r>
              <a:rPr lang="en-US" sz="1200" kern="1200">
                <a:solidFill>
                  <a:schemeClr val="tx1"/>
                </a:solidFill>
                <a:effectLst/>
                <a:latin typeface="+mn-lt"/>
                <a:ea typeface="+mn-ea"/>
                <a:cs typeface="+mn-cs"/>
              </a:rPr>
              <a:t>-</a:t>
            </a:r>
            <a:r>
              <a:rPr lang="en-US" sz="1200" kern="1200" err="1">
                <a:solidFill>
                  <a:schemeClr val="tx1"/>
                </a:solidFill>
                <a:effectLst/>
                <a:latin typeface="+mn-lt"/>
                <a:ea typeface="+mn-ea"/>
                <a:cs typeface="+mn-cs"/>
              </a:rPr>
              <a:t>kee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2</a:t>
            </a:fld>
            <a:endParaRPr lang="en-US"/>
          </a:p>
        </p:txBody>
      </p:sp>
    </p:spTree>
    <p:extLst>
      <p:ext uri="{BB962C8B-B14F-4D97-AF65-F5344CB8AC3E}">
        <p14:creationId xmlns:p14="http://schemas.microsoft.com/office/powerpoint/2010/main" val="1567864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235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 Packs </a:t>
            </a:r>
          </a:p>
          <a:p>
            <a:pPr marL="171450" indent="-171450">
              <a:buFontTx/>
              <a:buChar char="-"/>
            </a:pPr>
            <a:r>
              <a:rPr lang="en-US" dirty="0"/>
              <a:t>Provide an overview of what disparities look like across Canada</a:t>
            </a:r>
          </a:p>
          <a:p>
            <a:pPr marL="171450" indent="-171450">
              <a:buFontTx/>
              <a:buChar char="-"/>
            </a:pPr>
            <a:endParaRPr lang="en-US" dirty="0"/>
          </a:p>
          <a:p>
            <a:pPr marL="0" indent="0">
              <a:buFontTx/>
              <a:buNone/>
            </a:pPr>
            <a:r>
              <a:rPr lang="en-US" dirty="0"/>
              <a:t>Community Engagement</a:t>
            </a:r>
          </a:p>
          <a:p>
            <a:pPr marL="171450" indent="-171450">
              <a:buFontTx/>
              <a:buChar char="-"/>
            </a:pPr>
            <a:r>
              <a:rPr lang="en-US" dirty="0"/>
              <a:t> Leverage local/community level data to support discussions with community partners/key decision makers </a:t>
            </a:r>
          </a:p>
          <a:p>
            <a:pPr marL="171450" indent="-171450">
              <a:buFontTx/>
              <a:buChar char="-"/>
            </a:pPr>
            <a:endParaRPr lang="en-US" dirty="0"/>
          </a:p>
          <a:p>
            <a:pPr marL="0" indent="0">
              <a:buFontTx/>
              <a:buNone/>
            </a:pPr>
            <a:r>
              <a:rPr lang="en-US" dirty="0"/>
              <a:t>CPAC Tools/Reporting</a:t>
            </a:r>
          </a:p>
          <a:p>
            <a:pPr marL="0" indent="0">
              <a:buFontTx/>
              <a:buNone/>
            </a:pPr>
            <a:r>
              <a:rPr lang="en-US" dirty="0"/>
              <a:t>- </a:t>
            </a:r>
            <a:r>
              <a:rPr lang="en-US" sz="1200" kern="1200" dirty="0">
                <a:solidFill>
                  <a:schemeClr val="tx1"/>
                </a:solidFill>
                <a:effectLst/>
                <a:latin typeface="+mn-lt"/>
                <a:ea typeface="+mn-ea"/>
                <a:cs typeface="+mn-cs"/>
              </a:rPr>
              <a:t>Could feed in to </a:t>
            </a:r>
            <a:r>
              <a:rPr lang="en-US" sz="1200" kern="1200">
                <a:solidFill>
                  <a:schemeClr val="tx1"/>
                </a:solidFill>
                <a:effectLst/>
                <a:latin typeface="+mn-lt"/>
                <a:ea typeface="+mn-ea"/>
                <a:cs typeface="+mn-cs"/>
              </a:rPr>
              <a:t>broader reporting/tools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302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Menti</a:t>
            </a:r>
            <a:r>
              <a:rPr lang="en-US" dirty="0"/>
              <a:t> questions for each individual to answer (10 minutes)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Menti</a:t>
            </a:r>
            <a:r>
              <a:rPr lang="en-US" sz="1200" kern="1200" dirty="0">
                <a:solidFill>
                  <a:schemeClr val="tx1"/>
                </a:solidFill>
                <a:effectLst/>
                <a:latin typeface="+mn-lt"/>
                <a:ea typeface="+mn-ea"/>
                <a:cs typeface="+mn-cs"/>
              </a:rPr>
              <a:t> questions working in Pairs (10 minutes) – Brainstorm session, where participants will work in pairs and share their responses via </a:t>
            </a:r>
            <a:r>
              <a:rPr lang="en-US" sz="1200" kern="1200" dirty="0" err="1">
                <a:solidFill>
                  <a:schemeClr val="tx1"/>
                </a:solidFill>
                <a:effectLst/>
                <a:latin typeface="+mn-lt"/>
                <a:ea typeface="+mn-ea"/>
                <a:cs typeface="+mn-cs"/>
              </a:rPr>
              <a:t>Mentimeter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Code: 56 66 00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385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Report Back (10 minutes)</a:t>
            </a:r>
          </a:p>
          <a:p>
            <a:pPr marL="171450" indent="-171450">
              <a:buFont typeface="Arial" panose="020B0604020202020204" pitchFamily="34" charset="0"/>
              <a:buChar char="•"/>
            </a:pPr>
            <a:r>
              <a:rPr lang="en-US" dirty="0"/>
              <a:t>Each pair reports back what types of questions would be feasible to answer, given the data that is available in their jurisdiction</a:t>
            </a:r>
          </a:p>
          <a:p>
            <a:pPr marL="171450" indent="-171450">
              <a:buFont typeface="Arial" panose="020B0604020202020204" pitchFamily="34" charset="0"/>
              <a:buChar char="•"/>
            </a:pPr>
            <a:r>
              <a:rPr lang="en-US" dirty="0"/>
              <a:t>Pairs share their answer on </a:t>
            </a:r>
            <a:r>
              <a:rPr lang="en-US" dirty="0" err="1"/>
              <a:t>Mentimeter</a:t>
            </a:r>
            <a:r>
              <a:rPr lang="en-US" dirty="0"/>
              <a:t> and provide their rationale to the full group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7766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Facilitators will draw out themes in terms of the types of questions a joint analytic project can help address (10 minutes)</a:t>
            </a:r>
          </a:p>
          <a:p>
            <a:endParaRPr lang="en-US" dirty="0"/>
          </a:p>
          <a:p>
            <a:endParaRPr lang="en-US" dirty="0"/>
          </a:p>
          <a:p>
            <a:r>
              <a:rPr lang="en-US" dirty="0"/>
              <a:t>What is the capacity in your jurisdiction to take on this type of project? (i.e. would other departments be involved, current workload,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064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Bringing together the analyst folks who understand the data with the program leads who are developing and implementing approaches to address disparities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Webinar will be held in early Oct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Looking to scope out what </a:t>
            </a:r>
            <a:r>
              <a:rPr lang="en-US" sz="1200" b="1" u="sng" dirty="0"/>
              <a:t>key questions </a:t>
            </a:r>
            <a:r>
              <a:rPr lang="en-US" sz="1200" dirty="0"/>
              <a:t>in </a:t>
            </a:r>
            <a:r>
              <a:rPr lang="en-US" sz="1200" b="1" u="sng" dirty="0"/>
              <a:t>colorectal cancer screening among </a:t>
            </a:r>
            <a:r>
              <a:rPr lang="en-US" sz="1200" b="1" u="sng" dirty="0" err="1"/>
              <a:t>underscreened</a:t>
            </a:r>
            <a:r>
              <a:rPr lang="en-US" sz="1200" b="1" u="sng" dirty="0"/>
              <a:t> populations</a:t>
            </a:r>
            <a:r>
              <a:rPr lang="en-US" sz="1200" dirty="0"/>
              <a:t> would be </a:t>
            </a:r>
            <a:r>
              <a:rPr lang="en-US" sz="1200" b="1" u="sng" dirty="0"/>
              <a:t>important to better understand and feasible to analyze </a:t>
            </a:r>
            <a:r>
              <a:rPr lang="en-US" sz="1200" dirty="0"/>
              <a:t>with the data that is available in your jurisdiction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3669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CA" sz="1200" b="1" u="sng" kern="1200" dirty="0">
                <a:solidFill>
                  <a:schemeClr val="tx1"/>
                </a:solidFill>
                <a:effectLst/>
                <a:latin typeface="+mn-lt"/>
                <a:ea typeface="+mn-ea"/>
                <a:cs typeface="+mn-cs"/>
              </a:rPr>
              <a:t>Analytic Capacity Building Webinar (early October)</a:t>
            </a:r>
            <a:endParaRPr lang="en-US" sz="1200" b="1" u="sng" kern="1200" dirty="0">
              <a:solidFill>
                <a:schemeClr val="tx1"/>
              </a:solidFill>
              <a:effectLst/>
              <a:latin typeface="+mn-lt"/>
              <a:ea typeface="+mn-ea"/>
              <a:cs typeface="+mn-cs"/>
            </a:endParaRPr>
          </a:p>
          <a:p>
            <a:pPr lvl="0" fontAlgn="base"/>
            <a:r>
              <a:rPr lang="en-CA" sz="1200" u="sng" kern="1200" dirty="0">
                <a:solidFill>
                  <a:schemeClr val="tx1"/>
                </a:solidFill>
                <a:effectLst/>
                <a:latin typeface="+mn-lt"/>
                <a:ea typeface="+mn-ea"/>
                <a:cs typeface="+mn-cs"/>
              </a:rPr>
              <a:t>Invitees</a:t>
            </a:r>
            <a:r>
              <a:rPr lang="en-CA" sz="1200" kern="1200" dirty="0">
                <a:solidFill>
                  <a:schemeClr val="tx1"/>
                </a:solidFill>
                <a:effectLst/>
                <a:latin typeface="+mn-lt"/>
                <a:ea typeface="+mn-ea"/>
                <a:cs typeface="+mn-cs"/>
              </a:rPr>
              <a:t>: Workshop participants and NCCSN members who have decision-making ability for a colorectal screening program. </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Objective:</a:t>
            </a:r>
            <a:r>
              <a:rPr lang="en-US" sz="1200" kern="1200" dirty="0">
                <a:solidFill>
                  <a:schemeClr val="tx1"/>
                </a:solidFill>
                <a:effectLst/>
                <a:latin typeface="+mn-lt"/>
                <a:ea typeface="+mn-ea"/>
                <a:cs typeface="+mn-cs"/>
              </a:rPr>
              <a:t> Scoping out the Joint Analytic Project based on workshop participants insights from the facilitated group discussion and feedback from screening program leads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Preparation for the webinar, have internal conversation, use worksheet to </a:t>
            </a:r>
            <a:r>
              <a:rPr lang="en-US" sz="1200" kern="1200">
                <a:solidFill>
                  <a:schemeClr val="tx1"/>
                </a:solidFill>
                <a:effectLst/>
                <a:latin typeface="+mn-lt"/>
                <a:ea typeface="+mn-ea"/>
                <a:cs typeface="+mn-cs"/>
              </a:rPr>
              <a:t>guide that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94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Arial" panose="020B0604020202020204" pitchFamily="34" charset="0"/>
              <a:buNone/>
            </a:pPr>
            <a:r>
              <a:rPr lang="en-US" sz="1200" b="1" i="0" u="sng" kern="1200">
                <a:solidFill>
                  <a:schemeClr val="tx1"/>
                </a:solidFill>
                <a:effectLst/>
                <a:latin typeface="+mn-lt"/>
                <a:ea typeface="+mn-ea"/>
                <a:cs typeface="+mn-cs"/>
              </a:rPr>
              <a:t>Background - CPAC</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Canadian Partnership Against Cancer is an independent organization funded by the federal government to accelerate action on cancer control for all Canadians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Our goal is to translate what we have learned about the successes and barriers to change, into pervasive and impactful front-line policy and practice across Canada for the benefit of all cancer patients or those at risk of cancer</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Our efforts are collectively focused on the long-term objectives of reducing the incidence of cancer, reducing the likelihood of dying from cancer and improving the quality of life of those affected by cancer</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Our work spans the continuum of cancer control – from prevention and screening through diagnosis and clinical care to palliative care and survivorship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As the steward of the Canadian Strategy for Cancer Control, our ability to effect change is driven by all of our partnerships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Ten years of shared effort has yielded results and key learnings related to effecting systemic change through unique modes of collaboration and improving the experience for Canadians with cancer and their families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Central to this effort is influencing health system administrative structures and policies to meaningfully create systemic clinician behaviour change that measurably supports patient and family needs</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u="sng" kern="1200">
                <a:solidFill>
                  <a:schemeClr val="tx1"/>
                </a:solidFill>
                <a:effectLst/>
                <a:latin typeface="+mn-lt"/>
                <a:ea typeface="+mn-ea"/>
                <a:cs typeface="+mn-cs"/>
              </a:rPr>
              <a:t>References</a:t>
            </a:r>
          </a:p>
          <a:p>
            <a:pPr marL="0" indent="0">
              <a:buFont typeface="Arial" panose="020B0604020202020204" pitchFamily="34" charset="0"/>
              <a:buNone/>
            </a:pPr>
            <a:r>
              <a:rPr lang="en-US" sz="1200" b="0" i="0" kern="1200">
                <a:solidFill>
                  <a:schemeClr val="tx1"/>
                </a:solidFill>
                <a:effectLst/>
                <a:latin typeface="+mn-lt"/>
                <a:ea typeface="+mn-ea"/>
                <a:cs typeface="+mn-cs"/>
              </a:rPr>
              <a:t>Canadian Partnership Against Cancer – Our Mandate: </a:t>
            </a:r>
            <a:r>
              <a:rPr lang="en-US">
                <a:hlinkClick r:id="rId3"/>
              </a:rPr>
              <a:t>https://www.partnershipagainstcancer.ca/about-us/our-mandate/</a:t>
            </a:r>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6</a:t>
            </a:fld>
            <a:endParaRPr lang="en-US"/>
          </a:p>
        </p:txBody>
      </p:sp>
    </p:spTree>
    <p:extLst>
      <p:ext uri="{BB962C8B-B14F-4D97-AF65-F5344CB8AC3E}">
        <p14:creationId xmlns:p14="http://schemas.microsoft.com/office/powerpoint/2010/main" val="71380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compelling evidence that Canada’s Strategy has resulted in substantial action across the country to improve cancer control. For example:</a:t>
            </a:r>
          </a:p>
          <a:p>
            <a:pPr marL="174708" indent="-174708">
              <a:buFont typeface="Arial" panose="020B0604020202020204" pitchFamily="34" charset="0"/>
              <a:buChar char="•"/>
            </a:pPr>
            <a:r>
              <a:rPr lang="en-US"/>
              <a:t>We now have one of the world’s largest population health studies </a:t>
            </a:r>
          </a:p>
          <a:p>
            <a:pPr marL="174708" indent="-174708">
              <a:buFont typeface="Arial" panose="020B0604020202020204" pitchFamily="34" charset="0"/>
              <a:buChar char="•"/>
            </a:pPr>
            <a:r>
              <a:rPr lang="en-US"/>
              <a:t>Indigenous communities have a cancer action plan with resources improving care for those living in rural, remote and isolated communities</a:t>
            </a:r>
          </a:p>
          <a:p>
            <a:pPr marL="174708" indent="-174708" defTabSz="931774">
              <a:buFont typeface="Arial" panose="020B0604020202020204" pitchFamily="34" charset="0"/>
              <a:buChar char="•"/>
              <a:defRPr/>
            </a:pPr>
            <a:r>
              <a:rPr lang="en-US"/>
              <a:t>More Canadians are screened for colorectal cancer</a:t>
            </a:r>
          </a:p>
          <a:p>
            <a:pPr marL="174708" indent="-174708" defTabSz="931774">
              <a:buFont typeface="Arial" panose="020B0604020202020204" pitchFamily="34" charset="0"/>
              <a:buChar char="•"/>
              <a:defRPr/>
            </a:pPr>
            <a:r>
              <a:rPr lang="en-US"/>
              <a:t>We’re able to better identify trends and patterns in cancer care, with standard collection of patient data</a:t>
            </a:r>
          </a:p>
          <a:p>
            <a:pPr marL="174708" indent="-174708" defTabSz="931774">
              <a:buFont typeface="Arial" panose="020B0604020202020204" pitchFamily="34" charset="0"/>
              <a:buChar char="•"/>
              <a:defRPr/>
            </a:pPr>
            <a:r>
              <a:rPr lang="en-US"/>
              <a:t>We are supporting cancer patients with smoking cessation</a:t>
            </a:r>
          </a:p>
          <a:p>
            <a:pPr marL="174708" indent="-174708">
              <a:buFont typeface="Arial" panose="020B0604020202020204" pitchFamily="34" charset="0"/>
              <a:buChar char="•"/>
            </a:pPr>
            <a:r>
              <a:rPr lang="en-US"/>
              <a:t>More Canadian cancer patients are participating in clinical trials</a:t>
            </a:r>
          </a:p>
          <a:p>
            <a:pPr marL="174708" indent="-174708">
              <a:buFont typeface="Arial" panose="020B0604020202020204" pitchFamily="34" charset="0"/>
              <a:buChar char="•"/>
            </a:pPr>
            <a:endParaRPr lang="en-US"/>
          </a:p>
          <a:p>
            <a:r>
              <a:rPr lang="en-US"/>
              <a:t>The refreshed </a:t>
            </a:r>
            <a:r>
              <a:rPr lang="en-US" i="0"/>
              <a:t>Strategy l</a:t>
            </a:r>
            <a:r>
              <a:rPr lang="en-US"/>
              <a:t>ays out a bold and modernized vision and a 10-year action plan, setting out priorities and actions so that all Canadians will have access to high-quality cancer care no matter who they are or where they live.</a:t>
            </a:r>
          </a:p>
          <a:p>
            <a:pPr defTabSz="931774">
              <a:defRPr/>
            </a:pPr>
            <a:endParaRPr lang="en-US"/>
          </a:p>
          <a:p>
            <a:pPr defTabSz="931774">
              <a:defRPr/>
            </a:pPr>
            <a:r>
              <a:rPr lang="en-US"/>
              <a:t>It is designed to address new opportunities and growing pressures, The </a:t>
            </a:r>
            <a:r>
              <a:rPr lang="en-US" i="0"/>
              <a:t>Strategy</a:t>
            </a:r>
            <a:r>
              <a:rPr lang="en-US"/>
              <a:t> will also ensure the health-care system remains sustainable into the future. Above all, it reflects the voices and priorities of Canadians. </a:t>
            </a:r>
          </a:p>
          <a:p>
            <a:pPr marL="0" indent="0">
              <a:buFont typeface="Arial" panose="020B0604020202020204" pitchFamily="34" charset="0"/>
              <a:buNone/>
            </a:pPr>
            <a:endParaRPr lang="en-US"/>
          </a:p>
          <a:p>
            <a:endParaRPr lang="en-US"/>
          </a:p>
        </p:txBody>
      </p:sp>
      <p:sp>
        <p:nvSpPr>
          <p:cNvPr id="4" name="Slide Number Placeholder 3"/>
          <p:cNvSpPr>
            <a:spLocks noGrp="1"/>
          </p:cNvSpPr>
          <p:nvPr>
            <p:ph type="sldNum" sz="quarter" idx="5"/>
          </p:nvPr>
        </p:nvSpPr>
        <p:spPr/>
        <p:txBody>
          <a:bodyPr/>
          <a:lstStyle/>
          <a:p>
            <a:fld id="{3457B989-EED4-45A6-AE90-CB9E186C7DCC}" type="slidenum">
              <a:rPr lang="en-US" smtClean="0"/>
              <a:t>8</a:t>
            </a:fld>
            <a:endParaRPr lang="en-US"/>
          </a:p>
        </p:txBody>
      </p:sp>
    </p:spTree>
    <p:extLst>
      <p:ext uri="{BB962C8B-B14F-4D97-AF65-F5344CB8AC3E}">
        <p14:creationId xmlns:p14="http://schemas.microsoft.com/office/powerpoint/2010/main" val="34208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refresh the Strategy, the Partnership led an extensive engagement process over the past year that reached across the country, gathering input from more than 7,500 cancer patients, health care providers, policy makers, health system leaders and the public.</a:t>
            </a:r>
          </a:p>
          <a:p>
            <a:endParaRPr lang="en-US"/>
          </a:p>
          <a:p>
            <a:r>
              <a:rPr lang="en-US"/>
              <a:t>You will recall that this network was engaged and I hope you are as excited by the new strategy as I am and see </a:t>
            </a:r>
            <a:r>
              <a:rPr lang="en-US">
                <a:solidFill>
                  <a:srgbClr val="2B95BB"/>
                </a:solidFill>
              </a:rPr>
              <a:t>alignment with your own organizational priorities and projects.</a:t>
            </a:r>
            <a:endParaRPr lang="en-US"/>
          </a:p>
          <a:p>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9</a:t>
            </a:fld>
            <a:endParaRPr lang="en-US"/>
          </a:p>
        </p:txBody>
      </p:sp>
    </p:spTree>
    <p:extLst>
      <p:ext uri="{BB962C8B-B14F-4D97-AF65-F5344CB8AC3E}">
        <p14:creationId xmlns:p14="http://schemas.microsoft.com/office/powerpoint/2010/main" val="366744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refreshed Strategy clearly calls for the role of the Partnership to continue as steward. This is what Canadians expect.</a:t>
            </a:r>
          </a:p>
          <a:p>
            <a:endParaRPr lang="en-US"/>
          </a:p>
          <a:p>
            <a:r>
              <a:rPr lang="en-US"/>
              <a:t>As the Strategy changes so will our role as steward:</a:t>
            </a:r>
          </a:p>
          <a:p>
            <a:pPr marL="291179" indent="-291179">
              <a:buFont typeface="Arial" panose="020B0604020202020204" pitchFamily="34" charset="0"/>
              <a:buChar char="•"/>
            </a:pPr>
            <a:r>
              <a:rPr lang="en-US"/>
              <a:t>Time to call others to action</a:t>
            </a:r>
          </a:p>
          <a:p>
            <a:pPr marL="291179" indent="-291179">
              <a:buFont typeface="Arial" panose="020B0604020202020204" pitchFamily="34" charset="0"/>
              <a:buChar char="•"/>
            </a:pPr>
            <a:r>
              <a:rPr lang="en-US"/>
              <a:t>No one organization has all the authority, resources or skills to impact the Strategy goals alone, including the Partnership</a:t>
            </a:r>
          </a:p>
          <a:p>
            <a:pPr marL="291179" indent="-291179">
              <a:buFont typeface="Arial" panose="020B0604020202020204" pitchFamily="34" charset="0"/>
              <a:buChar char="•"/>
            </a:pPr>
            <a:r>
              <a:rPr lang="en-US"/>
              <a:t>We’ll bring partners – some new ones – together to deliver the Strategy</a:t>
            </a:r>
          </a:p>
          <a:p>
            <a:pPr marL="291179" indent="-291179">
              <a:buFont typeface="Arial" panose="020B0604020202020204" pitchFamily="34" charset="0"/>
              <a:buChar char="•"/>
            </a:pPr>
            <a:r>
              <a:rPr lang="en-CA"/>
              <a:t>It takes working together in uncommon ways to deliver on Canadians’ top priorities for cancer</a:t>
            </a:r>
          </a:p>
          <a:p>
            <a:pPr marL="291179" indent="-291179">
              <a:buFont typeface="Arial" panose="020B0604020202020204" pitchFamily="34" charset="0"/>
              <a:buChar char="•"/>
            </a:pPr>
            <a:r>
              <a:rPr lang="en-CA"/>
              <a:t>It will require the contributions, expertise and resources of organizations across the country and our PCHO partners</a:t>
            </a:r>
          </a:p>
          <a:p>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10</a:t>
            </a:fld>
            <a:endParaRPr lang="en-US"/>
          </a:p>
        </p:txBody>
      </p:sp>
    </p:spTree>
    <p:extLst>
      <p:ext uri="{BB962C8B-B14F-4D97-AF65-F5344CB8AC3E}">
        <p14:creationId xmlns:p14="http://schemas.microsoft.com/office/powerpoint/2010/main" val="282124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a:solidFill>
                  <a:srgbClr val="384D9D"/>
                </a:solidFill>
                <a:latin typeface="Calibri" panose="020F0502020204030204" pitchFamily="34" charset="0"/>
                <a:cs typeface="Calibri" panose="020F0502020204030204" pitchFamily="34" charset="0"/>
              </a:rPr>
              <a:t>The Strategy focuses on five priorities that address key challenges in prevention, screening, diagnosis, treatment, access, and support to alleviate the burden across the entire cancer journey:</a:t>
            </a:r>
          </a:p>
          <a:p>
            <a:pPr marL="373681" indent="-373681">
              <a:spcAft>
                <a:spcPts val="611"/>
              </a:spcAft>
              <a:buClr>
                <a:srgbClr val="384D9D"/>
              </a:buClr>
              <a:buSzPct val="60000"/>
              <a:buFont typeface="+mj-lt"/>
              <a:buAutoNum type="arabicPeriod"/>
            </a:pPr>
            <a:r>
              <a:rPr lang="en-CA">
                <a:solidFill>
                  <a:schemeClr val="tx1">
                    <a:lumMod val="65000"/>
                    <a:lumOff val="35000"/>
                  </a:schemeClr>
                </a:solidFill>
                <a:latin typeface="Calibri" panose="020F0502020204030204" pitchFamily="34" charset="0"/>
                <a:cs typeface="Calibri" panose="020F0502020204030204" pitchFamily="34" charset="0"/>
              </a:rPr>
              <a:t>Decrease the risk of people getting cancer</a:t>
            </a:r>
            <a:endParaRPr lang="en-US">
              <a:solidFill>
                <a:schemeClr val="tx1">
                  <a:lumMod val="65000"/>
                  <a:lumOff val="35000"/>
                </a:schemeClr>
              </a:solidFill>
              <a:latin typeface="Calibri" panose="020F0502020204030204" pitchFamily="34" charset="0"/>
              <a:cs typeface="Calibri" panose="020F0502020204030204" pitchFamily="34" charset="0"/>
            </a:endParaRPr>
          </a:p>
          <a:p>
            <a:pPr marL="373681" indent="-373681">
              <a:spcAft>
                <a:spcPts val="611"/>
              </a:spcAft>
              <a:buClr>
                <a:srgbClr val="384D9D"/>
              </a:buClr>
              <a:buSzPct val="60000"/>
              <a:buFont typeface="+mj-lt"/>
              <a:buAutoNum type="arabicPeriod"/>
            </a:pPr>
            <a:r>
              <a:rPr lang="en-CA">
                <a:solidFill>
                  <a:schemeClr val="tx1">
                    <a:lumMod val="65000"/>
                    <a:lumOff val="35000"/>
                  </a:schemeClr>
                </a:solidFill>
                <a:latin typeface="Calibri" panose="020F0502020204030204" pitchFamily="34" charset="0"/>
                <a:cs typeface="Calibri" panose="020F0502020204030204" pitchFamily="34" charset="0"/>
              </a:rPr>
              <a:t>Diagnose cancer faster, accurately and at an earlier stage</a:t>
            </a:r>
            <a:endParaRPr lang="en-US">
              <a:solidFill>
                <a:schemeClr val="tx1">
                  <a:lumMod val="65000"/>
                  <a:lumOff val="35000"/>
                </a:schemeClr>
              </a:solidFill>
              <a:latin typeface="Calibri" panose="020F0502020204030204" pitchFamily="34" charset="0"/>
              <a:cs typeface="Calibri" panose="020F0502020204030204" pitchFamily="34" charset="0"/>
            </a:endParaRPr>
          </a:p>
          <a:p>
            <a:pPr marL="373681" indent="-373681">
              <a:spcAft>
                <a:spcPts val="611"/>
              </a:spcAft>
              <a:buClr>
                <a:srgbClr val="384D9D"/>
              </a:buClr>
              <a:buSzPct val="60000"/>
              <a:buFont typeface="+mj-lt"/>
              <a:buAutoNum type="arabicPeriod"/>
            </a:pPr>
            <a:r>
              <a:rPr lang="en-CA">
                <a:solidFill>
                  <a:schemeClr val="tx1">
                    <a:lumMod val="65000"/>
                    <a:lumOff val="35000"/>
                  </a:schemeClr>
                </a:solidFill>
                <a:latin typeface="Calibri" panose="020F0502020204030204" pitchFamily="34" charset="0"/>
                <a:cs typeface="Calibri" panose="020F0502020204030204" pitchFamily="34" charset="0"/>
              </a:rPr>
              <a:t>Deliver high-quality care in a sustainable, world class system</a:t>
            </a:r>
            <a:endParaRPr lang="en-US">
              <a:solidFill>
                <a:schemeClr val="tx1">
                  <a:lumMod val="65000"/>
                  <a:lumOff val="35000"/>
                </a:schemeClr>
              </a:solidFill>
              <a:latin typeface="Calibri" panose="020F0502020204030204" pitchFamily="34" charset="0"/>
              <a:cs typeface="Calibri" panose="020F0502020204030204" pitchFamily="34" charset="0"/>
            </a:endParaRPr>
          </a:p>
          <a:p>
            <a:pPr marL="373681" indent="-373681">
              <a:spcAft>
                <a:spcPts val="611"/>
              </a:spcAft>
              <a:buClr>
                <a:srgbClr val="384D9D"/>
              </a:buClr>
              <a:buSzPct val="60000"/>
              <a:buFont typeface="+mj-lt"/>
              <a:buAutoNum type="arabicPeriod"/>
            </a:pPr>
            <a:r>
              <a:rPr lang="en-CA">
                <a:solidFill>
                  <a:schemeClr val="tx1">
                    <a:lumMod val="65000"/>
                    <a:lumOff val="35000"/>
                  </a:schemeClr>
                </a:solidFill>
                <a:latin typeface="Calibri" panose="020F0502020204030204" pitchFamily="34" charset="0"/>
                <a:cs typeface="Calibri" panose="020F0502020204030204" pitchFamily="34" charset="0"/>
              </a:rPr>
              <a:t>Eliminate barriers to people getting the care they need</a:t>
            </a:r>
            <a:endParaRPr lang="en-US">
              <a:solidFill>
                <a:schemeClr val="tx1">
                  <a:lumMod val="65000"/>
                  <a:lumOff val="35000"/>
                </a:schemeClr>
              </a:solidFill>
              <a:latin typeface="Calibri" panose="020F0502020204030204" pitchFamily="34" charset="0"/>
              <a:cs typeface="Calibri" panose="020F0502020204030204" pitchFamily="34" charset="0"/>
            </a:endParaRPr>
          </a:p>
          <a:p>
            <a:pPr marL="373681" indent="-373681">
              <a:spcAft>
                <a:spcPts val="611"/>
              </a:spcAft>
              <a:buClr>
                <a:srgbClr val="384D9D"/>
              </a:buClr>
              <a:buSzPct val="60000"/>
              <a:buFont typeface="+mj-lt"/>
              <a:buAutoNum type="arabicPeriod"/>
            </a:pPr>
            <a:r>
              <a:rPr lang="en-CA">
                <a:solidFill>
                  <a:schemeClr val="tx1">
                    <a:lumMod val="65000"/>
                    <a:lumOff val="35000"/>
                  </a:schemeClr>
                </a:solidFill>
                <a:latin typeface="Calibri" panose="020F0502020204030204" pitchFamily="34" charset="0"/>
                <a:cs typeface="Calibri" panose="020F0502020204030204" pitchFamily="34" charset="0"/>
              </a:rPr>
              <a:t>Deliver information and supports for people living with cancer, families and caregivers </a:t>
            </a:r>
          </a:p>
          <a:p>
            <a:pPr marL="373681" indent="-373681">
              <a:spcAft>
                <a:spcPts val="611"/>
              </a:spcAft>
              <a:buClr>
                <a:srgbClr val="384D9D"/>
              </a:buClr>
              <a:buSzPct val="60000"/>
              <a:buFont typeface="+mj-lt"/>
              <a:buAutoNum type="arabicPeriod"/>
            </a:pPr>
            <a:endParaRPr lang="en-CA">
              <a:solidFill>
                <a:schemeClr val="tx1">
                  <a:lumMod val="65000"/>
                  <a:lumOff val="35000"/>
                </a:schemeClr>
              </a:solidFill>
              <a:latin typeface="Calibri" panose="020F0502020204030204" pitchFamily="34" charset="0"/>
              <a:cs typeface="Calibri" panose="020F0502020204030204" pitchFamily="34" charset="0"/>
            </a:endParaRPr>
          </a:p>
          <a:p>
            <a:pPr marL="373681" indent="-373681">
              <a:spcAft>
                <a:spcPts val="611"/>
              </a:spcAft>
              <a:buClr>
                <a:srgbClr val="384D9D"/>
              </a:buClr>
              <a:buSzPct val="60000"/>
              <a:buFont typeface="+mj-lt"/>
              <a:buAutoNum type="arabicPeriod"/>
            </a:pPr>
            <a:endParaRPr lang="en-CA">
              <a:solidFill>
                <a:schemeClr val="tx1">
                  <a:lumMod val="65000"/>
                  <a:lumOff val="35000"/>
                </a:schemeClr>
              </a:solidFill>
              <a:latin typeface="Calibri" panose="020F0502020204030204" pitchFamily="34" charset="0"/>
              <a:cs typeface="Calibri" panose="020F0502020204030204" pitchFamily="34" charset="0"/>
            </a:endParaRPr>
          </a:p>
          <a:p>
            <a:pPr marL="0" indent="0">
              <a:spcAft>
                <a:spcPts val="611"/>
              </a:spcAft>
              <a:buClr>
                <a:srgbClr val="384D9D"/>
              </a:buClr>
              <a:buSzPct val="60000"/>
              <a:buFont typeface="+mj-lt"/>
              <a:buNone/>
            </a:pPr>
            <a:endParaRPr lang="en-US">
              <a:solidFill>
                <a:schemeClr val="tx1">
                  <a:lumMod val="65000"/>
                  <a:lumOff val="35000"/>
                </a:schemeClr>
              </a:solidFill>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11</a:t>
            </a:fld>
            <a:endParaRPr lang="en-US"/>
          </a:p>
        </p:txBody>
      </p:sp>
    </p:spTree>
    <p:extLst>
      <p:ext uri="{BB962C8B-B14F-4D97-AF65-F5344CB8AC3E}">
        <p14:creationId xmlns:p14="http://schemas.microsoft.com/office/powerpoint/2010/main" val="3234404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First Nations, Inuit and Métis governments, organizations and individuals were also engaged in a parallel process to establish Peoples-specific priorities in cancer care.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Three priorities were identified by First Nations, Inuit and Métis. For each of these priorities, Peoples-specific actions were identified that help drive needed changes in outcome and</a:t>
            </a:r>
          </a:p>
          <a:p>
            <a:r>
              <a:rPr lang="en-US"/>
              <a:t>experience for all First Nations, Inuit and Métis. </a:t>
            </a:r>
          </a:p>
          <a:p>
            <a:endParaRPr lang="en-US"/>
          </a:p>
          <a:p>
            <a:r>
              <a:rPr lang="en-CA">
                <a:solidFill>
                  <a:schemeClr val="accent1"/>
                </a:solidFill>
              </a:rPr>
              <a:t>This is a first for the Strategy and represents Canada’s commitment to reconciliation.</a:t>
            </a:r>
          </a:p>
          <a:p>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14</a:t>
            </a:fld>
            <a:endParaRPr lang="en-US"/>
          </a:p>
        </p:txBody>
      </p:sp>
    </p:spTree>
    <p:extLst>
      <p:ext uri="{BB962C8B-B14F-4D97-AF65-F5344CB8AC3E}">
        <p14:creationId xmlns:p14="http://schemas.microsoft.com/office/powerpoint/2010/main" val="4149357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Screening &amp; Early Detection Team </a:t>
            </a:r>
            <a:r>
              <a:rPr lang="en-US">
                <a:sym typeface="Wingdings" panose="05000000000000000000" pitchFamily="2" charset="2"/>
              </a:rPr>
              <a:t> </a:t>
            </a:r>
            <a:r>
              <a:rPr lang="en-US" sz="1200" b="0" i="0" kern="1200">
                <a:solidFill>
                  <a:schemeClr val="tx1"/>
                </a:solidFill>
                <a:effectLst/>
                <a:latin typeface="+mn-lt"/>
                <a:ea typeface="+mn-ea"/>
                <a:cs typeface="+mn-cs"/>
              </a:rPr>
              <a:t> three-pronged approach has been initiated to </a:t>
            </a:r>
            <a:r>
              <a:rPr lang="en-CA" sz="1200" b="0" i="0" kern="1200">
                <a:solidFill>
                  <a:schemeClr val="tx1"/>
                </a:solidFill>
                <a:effectLst/>
                <a:latin typeface="+mn-lt"/>
                <a:ea typeface="+mn-ea"/>
                <a:cs typeface="+mn-cs"/>
              </a:rPr>
              <a:t>provide capacity and content supports to provincial/territorial partners (Program Packs, Analytic Capacity Building Initiative &amp; Community Engagement)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b="0" i="0" kern="1200">
                <a:solidFill>
                  <a:schemeClr val="tx1"/>
                </a:solidFill>
                <a:effectLst/>
                <a:latin typeface="+mn-lt"/>
                <a:ea typeface="+mn-ea"/>
                <a:cs typeface="+mn-cs"/>
              </a:rPr>
              <a:t>It is envisioned that this approach will advance the uptake of colorectal cancer screening and decrease disparities in screening access, ultimately resulting in more Canadians being screened for cancer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b="1" i="1" kern="1200">
                <a:solidFill>
                  <a:schemeClr val="tx1"/>
                </a:solidFill>
                <a:effectLst/>
                <a:latin typeface="+mn-lt"/>
                <a:ea typeface="+mn-ea"/>
                <a:cs typeface="+mn-cs"/>
              </a:rPr>
              <a:t>Analytic Capacity Building Initiative:</a:t>
            </a:r>
            <a:r>
              <a:rPr lang="en-CA" sz="1200" i="1" kern="1200">
                <a:solidFill>
                  <a:schemeClr val="tx1"/>
                </a:solidFill>
                <a:effectLst/>
                <a:latin typeface="+mn-lt"/>
                <a:ea typeface="+mn-ea"/>
                <a:cs typeface="+mn-cs"/>
              </a:rPr>
              <a:t> </a:t>
            </a:r>
            <a:r>
              <a:rPr lang="en-CA" sz="1200" kern="1200">
                <a:solidFill>
                  <a:schemeClr val="tx1"/>
                </a:solidFill>
                <a:effectLst/>
                <a:latin typeface="+mn-lt"/>
                <a:ea typeface="+mn-ea"/>
                <a:cs typeface="+mn-cs"/>
              </a:rPr>
              <a:t> </a:t>
            </a:r>
            <a:br>
              <a:rPr lang="en-CA" sz="1200" kern="1200">
                <a:solidFill>
                  <a:schemeClr val="tx1"/>
                </a:solidFill>
                <a:effectLst/>
                <a:latin typeface="+mn-lt"/>
                <a:ea typeface="+mn-ea"/>
                <a:cs typeface="+mn-cs"/>
              </a:rPr>
            </a:br>
            <a:r>
              <a:rPr lang="en-CA" sz="1200" i="1" kern="1200">
                <a:solidFill>
                  <a:schemeClr val="tx1"/>
                </a:solidFill>
                <a:effectLst/>
                <a:latin typeface="+mn-lt"/>
                <a:ea typeface="+mn-ea"/>
                <a:cs typeface="+mn-cs"/>
              </a:rPr>
              <a:t>Generating Local-Level Data on </a:t>
            </a:r>
            <a:r>
              <a:rPr lang="en-CA" sz="1200" i="1" kern="1200" err="1">
                <a:solidFill>
                  <a:schemeClr val="tx1"/>
                </a:solidFill>
                <a:effectLst/>
                <a:latin typeface="+mn-lt"/>
                <a:ea typeface="+mn-ea"/>
                <a:cs typeface="+mn-cs"/>
              </a:rPr>
              <a:t>Underscreened</a:t>
            </a:r>
            <a:r>
              <a:rPr lang="en-CA" sz="1200" i="1" kern="1200">
                <a:solidFill>
                  <a:schemeClr val="tx1"/>
                </a:solidFill>
                <a:effectLst/>
                <a:latin typeface="+mn-lt"/>
                <a:ea typeface="+mn-ea"/>
                <a:cs typeface="+mn-cs"/>
              </a:rPr>
              <a:t> Populations </a:t>
            </a:r>
            <a:r>
              <a:rPr lang="en-CA" sz="1200" kern="1200">
                <a:solidFill>
                  <a:schemeClr val="tx1"/>
                </a:solidFill>
                <a:effectLst/>
                <a:latin typeface="+mn-lt"/>
                <a:ea typeface="+mn-ea"/>
                <a:cs typeface="+mn-cs"/>
              </a:rPr>
              <a:t>- Building partner capacity with Geographic Information System (GIS) training and tools to generate community-level information to identify underserved populations within their jurisdictions and to overlay, as appropriate, other population health data in order to better understand local level supports and barriers to screening. As a result of this initiative, participants will: a) have an understanding of GIS mapping theory and methodology and the ability to analyze local-level variation in colorectal cancer screening participation, and b) use this information to  perform spatial analysis of screening participation and other related indicators to enable targeted action (e.g. utilizing data to support community-level engagement and/or implement interventions to increase participation).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b="0" i="1" u="sng" kern="1200">
                <a:solidFill>
                  <a:schemeClr val="tx1"/>
                </a:solidFill>
                <a:effectLst/>
                <a:latin typeface="+mn-lt"/>
                <a:ea typeface="+mn-ea"/>
                <a:cs typeface="+mn-cs"/>
              </a:rPr>
              <a:t>Joint Analytic Project Opportunity</a:t>
            </a:r>
          </a:p>
          <a:p>
            <a:pPr marL="0" indent="0" algn="l">
              <a:buNone/>
            </a:pPr>
            <a:r>
              <a:rPr lang="en-CA" sz="1200"/>
              <a:t>The purpose of the </a:t>
            </a:r>
            <a:r>
              <a:rPr lang="en-CA" sz="1200" b="1" i="1">
                <a:solidFill>
                  <a:schemeClr val="accent6"/>
                </a:solidFill>
              </a:rPr>
              <a:t>Joint Analytic Project </a:t>
            </a:r>
            <a:r>
              <a:rPr lang="en-CA" sz="1200"/>
              <a:t>is to </a:t>
            </a:r>
            <a:r>
              <a:rPr lang="en-CA" sz="1200" b="1" u="sng"/>
              <a:t>use geospatial methods and tools to better understand a key issue</a:t>
            </a:r>
            <a:r>
              <a:rPr lang="en-CA" sz="1200" b="1"/>
              <a:t> </a:t>
            </a:r>
            <a:r>
              <a:rPr lang="en-CA" sz="1200"/>
              <a:t>in colorectal cancer screening among </a:t>
            </a:r>
            <a:r>
              <a:rPr lang="en-CA" sz="1200" err="1"/>
              <a:t>underscreened</a:t>
            </a:r>
            <a:r>
              <a:rPr lang="en-CA" sz="1200"/>
              <a:t> populations. This work will provide critical information that </a:t>
            </a:r>
            <a:r>
              <a:rPr lang="en-CA" sz="1200" b="1" u="sng"/>
              <a:t>can help develop solutions to reduce disparities.</a:t>
            </a:r>
          </a:p>
          <a:p>
            <a:pPr marL="0" indent="0" algn="l">
              <a:buNone/>
            </a:pPr>
            <a:endParaRPr lang="en-CA" sz="1200" b="1" u="sng"/>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Webinar early Oct </a:t>
            </a:r>
            <a:r>
              <a:rPr lang="en-US" sz="1200">
                <a:sym typeface="Wingdings" panose="05000000000000000000" pitchFamily="2" charset="2"/>
              </a:rPr>
              <a:t> </a:t>
            </a:r>
            <a:r>
              <a:rPr lang="en-US" sz="1200"/>
              <a:t>Looking to scope out what </a:t>
            </a:r>
            <a:r>
              <a:rPr lang="en-US" sz="1200" b="1" u="sng"/>
              <a:t>key questions </a:t>
            </a:r>
            <a:r>
              <a:rPr lang="en-US" sz="1200"/>
              <a:t>in </a:t>
            </a:r>
            <a:r>
              <a:rPr lang="en-US" sz="1200" b="1" u="sng"/>
              <a:t>colorectal cancer screening among </a:t>
            </a:r>
            <a:r>
              <a:rPr lang="en-US" sz="1200" b="1" u="sng" err="1"/>
              <a:t>underscreened</a:t>
            </a:r>
            <a:r>
              <a:rPr lang="en-US" sz="1200" b="1" u="sng"/>
              <a:t> populations</a:t>
            </a:r>
            <a:r>
              <a:rPr lang="en-US" sz="1200"/>
              <a:t> would be </a:t>
            </a:r>
            <a:r>
              <a:rPr lang="en-US" sz="1200" b="1" u="sng"/>
              <a:t>important to better understand and feasible to analyze </a:t>
            </a:r>
            <a:r>
              <a:rPr lang="en-US" sz="1200"/>
              <a:t>with the data that is available in your jurisdiction</a:t>
            </a:r>
          </a:p>
          <a:p>
            <a:pPr marL="0" indent="0" algn="l">
              <a:buNone/>
            </a:pPr>
            <a:endParaRPr lang="en-US" sz="1200" b="1" u="sng"/>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200" b="1" kern="1200">
                <a:solidFill>
                  <a:schemeClr val="tx1"/>
                </a:solidFill>
                <a:effectLst/>
                <a:latin typeface="+mn-lt"/>
                <a:ea typeface="+mn-ea"/>
                <a:cs typeface="+mn-cs"/>
              </a:rPr>
              <a:t> </a:t>
            </a:r>
            <a:r>
              <a:rPr lang="en-CA" sz="1200" b="1" i="1" kern="1200">
                <a:solidFill>
                  <a:schemeClr val="tx1"/>
                </a:solidFill>
                <a:effectLst/>
                <a:latin typeface="+mn-lt"/>
                <a:ea typeface="+mn-ea"/>
                <a:cs typeface="+mn-cs"/>
              </a:rPr>
              <a:t>Developing Strategies for </a:t>
            </a:r>
            <a:r>
              <a:rPr lang="en-CA" sz="1200" b="1" i="1" kern="1200" err="1">
                <a:solidFill>
                  <a:schemeClr val="tx1"/>
                </a:solidFill>
                <a:effectLst/>
                <a:latin typeface="+mn-lt"/>
                <a:ea typeface="+mn-ea"/>
                <a:cs typeface="+mn-cs"/>
              </a:rPr>
              <a:t>Underscreened</a:t>
            </a:r>
            <a:r>
              <a:rPr lang="en-CA" sz="1200" b="1" i="1" kern="1200">
                <a:solidFill>
                  <a:schemeClr val="tx1"/>
                </a:solidFill>
                <a:effectLst/>
                <a:latin typeface="+mn-lt"/>
                <a:ea typeface="+mn-ea"/>
                <a:cs typeface="+mn-cs"/>
              </a:rPr>
              <a:t> Populations through Community Engagement </a:t>
            </a:r>
            <a:r>
              <a:rPr lang="en-CA" sz="1200" b="1" kern="1200">
                <a:solidFill>
                  <a:schemeClr val="tx1"/>
                </a:solidFill>
                <a:effectLst/>
                <a:latin typeface="+mn-lt"/>
                <a:ea typeface="+mn-ea"/>
                <a:cs typeface="+mn-cs"/>
              </a:rPr>
              <a:t>initiative</a:t>
            </a:r>
            <a:r>
              <a:rPr lang="en-CA" sz="1200" kern="1200">
                <a:solidFill>
                  <a:schemeClr val="tx1"/>
                </a:solidFill>
                <a:effectLst/>
                <a:latin typeface="+mn-lt"/>
                <a:ea typeface="+mn-ea"/>
                <a:cs typeface="+mn-cs"/>
              </a:rPr>
              <a:t>.  (proposal deadline: Sept 12th)</a:t>
            </a:r>
            <a:br>
              <a:rPr lang="en-CA" sz="1200" kern="1200">
                <a:solidFill>
                  <a:schemeClr val="tx1"/>
                </a:solidFill>
                <a:effectLst/>
                <a:latin typeface="+mn-lt"/>
                <a:ea typeface="+mn-ea"/>
                <a:cs typeface="+mn-cs"/>
              </a:rPr>
            </a:br>
            <a:r>
              <a:rPr lang="en-CA" sz="1200" kern="1200">
                <a:solidFill>
                  <a:schemeClr val="tx1"/>
                </a:solidFill>
                <a:effectLst/>
                <a:latin typeface="+mn-lt"/>
                <a:ea typeface="+mn-ea"/>
                <a:cs typeface="+mn-cs"/>
              </a:rPr>
              <a:t>A funding opportunity that will support jurisdictions to engage selected communities in discussions around the community-level data, to understand the qualitative context for the data, and to draw from the menu of evidence-based approaches in order to develop an approach to increasing participation for CRC screening in that community. While the focus of this EOI is on interventions to increase participation in colorectal cancer screening, the results and outcomes are intended to be applicable to other screening areas.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kern="1200">
              <a:solidFill>
                <a:schemeClr val="tx1"/>
              </a:solidFill>
              <a:effectLst/>
              <a:latin typeface="+mn-lt"/>
              <a:ea typeface="+mn-ea"/>
              <a:cs typeface="+mn-cs"/>
            </a:endParaRPr>
          </a:p>
          <a:p>
            <a:pPr rtl="0" fontAlgn="ctr"/>
            <a:r>
              <a:rPr lang="en-CA" sz="1200" b="1" i="0" kern="1200">
                <a:solidFill>
                  <a:schemeClr val="tx1"/>
                </a:solidFill>
                <a:effectLst/>
                <a:latin typeface="+mn-lt"/>
                <a:ea typeface="+mn-ea"/>
                <a:cs typeface="+mn-cs"/>
              </a:rPr>
              <a:t>Program Packs:   </a:t>
            </a:r>
          </a:p>
          <a:p>
            <a:r>
              <a:rPr lang="en-CA" sz="1200" kern="1200">
                <a:solidFill>
                  <a:schemeClr val="tx1"/>
                </a:solidFill>
                <a:effectLst/>
                <a:latin typeface="+mn-lt"/>
                <a:ea typeface="+mn-ea"/>
                <a:cs typeface="+mn-cs"/>
              </a:rPr>
              <a:t>Three reports on key factors that are associated with being </a:t>
            </a:r>
            <a:r>
              <a:rPr lang="en-CA" sz="1200" kern="1200" err="1">
                <a:solidFill>
                  <a:schemeClr val="tx1"/>
                </a:solidFill>
                <a:effectLst/>
                <a:latin typeface="+mn-lt"/>
                <a:ea typeface="+mn-ea"/>
                <a:cs typeface="+mn-cs"/>
              </a:rPr>
              <a:t>underscreened</a:t>
            </a:r>
            <a:r>
              <a:rPr lang="en-CA" sz="1200" kern="1200">
                <a:solidFill>
                  <a:schemeClr val="tx1"/>
                </a:solidFill>
                <a:effectLst/>
                <a:latin typeface="+mn-lt"/>
                <a:ea typeface="+mn-ea"/>
                <a:cs typeface="+mn-cs"/>
              </a:rPr>
              <a:t>  (low-income, rural/remote residence and immigration status. These are being developed with the objective of providing quick and easy access to key evidence on disparities and barriers to colorectal cancer screening and effective interventions to increase participation in colorectal cancer screening. These reports aim to improve knowledge about optimal strategies to address disparities in colorectal screening across Canada and inform provincial/territorial government and cancer agency decision-making.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indent="0">
              <a:buFont typeface="Arial" panose="020B0604020202020204" pitchFamily="34" charset="0"/>
              <a:buNone/>
            </a:pPr>
            <a:r>
              <a:rPr lang="en-US" sz="1200" b="0" i="0" u="sng" kern="1200">
                <a:solidFill>
                  <a:schemeClr val="tx1"/>
                </a:solidFill>
                <a:effectLst/>
                <a:latin typeface="+mn-lt"/>
                <a:ea typeface="+mn-ea"/>
                <a:cs typeface="+mn-cs"/>
              </a:rPr>
              <a:t>References</a:t>
            </a:r>
          </a:p>
          <a:p>
            <a:pPr marL="0" indent="0">
              <a:buFont typeface="Arial" panose="020B0604020202020204" pitchFamily="34" charset="0"/>
              <a:buNone/>
            </a:pPr>
            <a:r>
              <a:rPr lang="en-US" sz="1200" b="0" i="0" kern="1200">
                <a:solidFill>
                  <a:schemeClr val="tx1"/>
                </a:solidFill>
                <a:effectLst/>
                <a:latin typeface="+mn-lt"/>
                <a:ea typeface="+mn-ea"/>
                <a:cs typeface="+mn-cs"/>
              </a:rPr>
              <a:t>Canadian Partnership Against Cancer – Cancer System Performance report (2018): </a:t>
            </a:r>
            <a:r>
              <a:rPr lang="en-US">
                <a:hlinkClick r:id="rId3"/>
              </a:rPr>
              <a:t>https://www.partnershipagainstcancer.ca/wp-content/uploads/2019/01/2018-Cancer-System-Performance-Report-EN.pdf</a:t>
            </a:r>
            <a:endParaRPr lang="en-US"/>
          </a:p>
          <a:p>
            <a:pPr marL="0" indent="0">
              <a:buFont typeface="Arial" panose="020B0604020202020204" pitchFamily="34" charset="0"/>
              <a:buNone/>
            </a:pPr>
            <a:r>
              <a:rPr lang="en-US"/>
              <a:t>Canadian Partnership Against Cancer – Colorectal  Screening Monitoring report (Released 2017) - </a:t>
            </a:r>
            <a:r>
              <a:rPr lang="en-US">
                <a:hlinkClick r:id="rId4"/>
              </a:rPr>
              <a:t>https://www.partnershipagainstcancer.ca/wp-content/uploads/2019/01/Colorectal-Screening-Monitoring-Report-2014-EN.pdf</a:t>
            </a:r>
            <a:endParaRPr lang="en-US"/>
          </a:p>
        </p:txBody>
      </p:sp>
      <p:sp>
        <p:nvSpPr>
          <p:cNvPr id="4" name="Slide Number Placeholder 3"/>
          <p:cNvSpPr>
            <a:spLocks noGrp="1"/>
          </p:cNvSpPr>
          <p:nvPr>
            <p:ph type="sldNum" sz="quarter" idx="5"/>
          </p:nvPr>
        </p:nvSpPr>
        <p:spPr/>
        <p:txBody>
          <a:bodyPr/>
          <a:lstStyle/>
          <a:p>
            <a:fld id="{FC983999-90EC-4307-9DF8-30C1AF0ABDD7}" type="slidenum">
              <a:rPr lang="en-US" smtClean="0"/>
              <a:t>16</a:t>
            </a:fld>
            <a:endParaRPr lang="en-US"/>
          </a:p>
        </p:txBody>
      </p:sp>
    </p:spTree>
    <p:extLst>
      <p:ext uri="{BB962C8B-B14F-4D97-AF65-F5344CB8AC3E}">
        <p14:creationId xmlns:p14="http://schemas.microsoft.com/office/powerpoint/2010/main" val="1088495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project will be running between early October 2019 to the end of March 2020.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83999-90EC-4307-9DF8-30C1AF0ABD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8284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3528" y="1526927"/>
            <a:ext cx="4246240" cy="1470025"/>
          </a:xfrm>
        </p:spPr>
        <p:txBody>
          <a:bodyPr>
            <a:normAutofit/>
          </a:bodyPr>
          <a:lstStyle>
            <a:lvl1pPr algn="l">
              <a:lnSpc>
                <a:spcPts val="3700"/>
              </a:lnSpc>
              <a:defRPr sz="3600" b="1">
                <a:solidFill>
                  <a:schemeClr val="bg1"/>
                </a:solidFill>
              </a:defRPr>
            </a:lvl1pPr>
          </a:lstStyle>
          <a:p>
            <a:r>
              <a:rPr lang="en-US"/>
              <a:t>Click to edit Master</a:t>
            </a:r>
            <a:br>
              <a:rPr lang="en-US"/>
            </a:br>
            <a:r>
              <a:rPr lang="en-US"/>
              <a:t>title style</a:t>
            </a:r>
          </a:p>
        </p:txBody>
      </p:sp>
      <p:sp>
        <p:nvSpPr>
          <p:cNvPr id="3" name="Subtitle 2"/>
          <p:cNvSpPr>
            <a:spLocks noGrp="1"/>
          </p:cNvSpPr>
          <p:nvPr>
            <p:ph type="subTitle" idx="1" hasCustomPrompt="1"/>
          </p:nvPr>
        </p:nvSpPr>
        <p:spPr>
          <a:xfrm>
            <a:off x="611560" y="3068960"/>
            <a:ext cx="2880320" cy="384448"/>
          </a:xfrm>
        </p:spPr>
        <p:txBody>
          <a:bodyPr>
            <a:normAutofit/>
          </a:bodyPr>
          <a:lstStyle>
            <a:lvl1pPr marL="0" indent="0" algn="l">
              <a:buNone/>
              <a:defRPr sz="20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author</a:t>
            </a:r>
          </a:p>
        </p:txBody>
      </p:sp>
      <p:sp>
        <p:nvSpPr>
          <p:cNvPr id="9" name="Text Placeholder 8"/>
          <p:cNvSpPr>
            <a:spLocks noGrp="1"/>
          </p:cNvSpPr>
          <p:nvPr>
            <p:ph type="body" sz="quarter" idx="10" hasCustomPrompt="1"/>
          </p:nvPr>
        </p:nvSpPr>
        <p:spPr>
          <a:xfrm>
            <a:off x="611560" y="3501008"/>
            <a:ext cx="2232025" cy="338554"/>
          </a:xfrm>
        </p:spPr>
        <p:txBody>
          <a:bodyPr>
            <a:normAutofit/>
          </a:bodyPr>
          <a:lstStyle>
            <a:lvl1pPr marL="0" indent="0">
              <a:buNone/>
              <a:defRPr sz="1600" b="0">
                <a:solidFill>
                  <a:srgbClr val="FFFFFF"/>
                </a:solidFill>
              </a:defRPr>
            </a:lvl1pPr>
            <a:lvl2pPr>
              <a:defRPr sz="1600" b="0"/>
            </a:lvl2pPr>
            <a:lvl3pPr>
              <a:defRPr sz="1600" b="0"/>
            </a:lvl3pPr>
            <a:lvl4pPr>
              <a:defRPr sz="1600" b="0"/>
            </a:lvl4pPr>
            <a:lvl5pPr>
              <a:defRPr sz="1600" b="0"/>
            </a:lvl5pPr>
          </a:lstStyle>
          <a:p>
            <a:pPr lvl="0"/>
            <a:r>
              <a:rPr lang="en-CA"/>
              <a:t>Click to enter date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5CE71-2A46-428F-B1FC-71FC66CF06D5}" type="datetimeFigureOut">
              <a:rPr lang="en-CA" smtClean="0"/>
              <a:t>2019-09-18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289912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5CE71-2A46-428F-B1FC-71FC66CF06D5}" type="datetimeFigureOut">
              <a:rPr lang="en-CA" smtClean="0"/>
              <a:t>2019-09-18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2582715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5CE71-2A46-428F-B1FC-71FC66CF06D5}"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3921776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5CE71-2A46-428F-B1FC-71FC66CF06D5}"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135000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5CE71-2A46-428F-B1FC-71FC66CF06D5}"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3658244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5CE71-2A46-428F-B1FC-71FC66CF06D5}"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1385411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F7C872-348F-4454-B041-5CE2CCF682B2}" type="datetime1">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880609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D6759C-9150-4D10-91BC-098F34A2C7CB}" type="datetime1">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108284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FC3DD1-9882-4D15-B1CB-A556A8DF6CDC}" type="datetime1">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19295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C71BDD-66FA-4959-8AD7-0968F6D22A14}" type="datetime1">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512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5536" y="188640"/>
            <a:ext cx="6552728" cy="1008112"/>
          </a:xfrm>
        </p:spPr>
        <p:txBody>
          <a:bodyPr>
            <a:normAutofit/>
          </a:bodyPr>
          <a:lstStyle>
            <a:lvl1pPr algn="l">
              <a:lnSpc>
                <a:spcPct val="80000"/>
              </a:lnSpc>
              <a:defRPr sz="3200">
                <a:solidFill>
                  <a:schemeClr val="bg1"/>
                </a:solidFill>
              </a:defRPr>
            </a:lvl1pPr>
          </a:lstStyle>
          <a:p>
            <a:r>
              <a:rPr lang="en-US"/>
              <a:t>Click to edit Master title style</a:t>
            </a:r>
            <a:br>
              <a:rPr lang="en-US"/>
            </a:br>
            <a:endParaRPr lang="en-US"/>
          </a:p>
        </p:txBody>
      </p:sp>
      <p:sp>
        <p:nvSpPr>
          <p:cNvPr id="3" name="Content Placeholder 2"/>
          <p:cNvSpPr>
            <a:spLocks noGrp="1"/>
          </p:cNvSpPr>
          <p:nvPr>
            <p:ph idx="1"/>
          </p:nvPr>
        </p:nvSpPr>
        <p:spPr>
          <a:xfrm>
            <a:off x="395536" y="1628800"/>
            <a:ext cx="8280920" cy="4320479"/>
          </a:xfrm>
        </p:spPr>
        <p:txBody>
          <a:bodyPr/>
          <a:lstStyle>
            <a:lvl1pPr>
              <a:defRPr sz="2800">
                <a:solidFill>
                  <a:srgbClr val="0070C0"/>
                </a:solidFill>
              </a:defRPr>
            </a:lvl1pPr>
            <a:lvl2pPr>
              <a:buFont typeface="Arial" pitchFamily="34" charset="0"/>
              <a:buChar char="•"/>
              <a:defRPr sz="2400">
                <a:solidFill>
                  <a:srgbClr val="0070C0"/>
                </a:solidFill>
              </a:defRPr>
            </a:lvl2pPr>
            <a:lvl3pPr>
              <a:defRPr sz="2000">
                <a:solidFill>
                  <a:srgbClr val="0070C0"/>
                </a:solidFill>
              </a:defRPr>
            </a:lvl3pPr>
          </a:lstStyle>
          <a:p>
            <a:pPr lvl="0"/>
            <a:r>
              <a:rPr lang="en-US"/>
              <a:t>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323528" y="6356350"/>
            <a:ext cx="405408" cy="365125"/>
          </a:xfrm>
        </p:spPr>
        <p:txBody>
          <a:bodyPr/>
          <a:lstStyle>
            <a:lvl1pPr algn="l">
              <a:defRPr sz="1000" b="1">
                <a:solidFill>
                  <a:srgbClr val="0070C0"/>
                </a:solidFill>
              </a:defRPr>
            </a:lvl1pPr>
          </a:lstStyle>
          <a:p>
            <a:fld id="{C4A63B03-CE8E-41A3-ABC0-E6682684ECE7}"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883B24-40E7-4F82-BB65-F8149DD58837}" type="datetime1">
              <a:rPr lang="en-CA" smtClean="0"/>
              <a:t>2019-09-18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684893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FDB703-1A15-487B-AA84-D7843F6A9F07}" type="datetime1">
              <a:rPr lang="en-CA" smtClean="0"/>
              <a:t>2019-09-18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38192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BEB9F-354D-432C-A634-3FF19DFD4C43}" type="datetime1">
              <a:rPr lang="en-CA" smtClean="0"/>
              <a:t>2019-09-18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035496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4DF4C2-F1F1-4D63-9122-DED723CA8675}" type="datetime1">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2164510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D65874-D365-484D-B20E-8B75D48DBAD5}" type="datetime1">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3948930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0E6D42-EBA3-429C-B4DE-370FF39E1506}" type="datetime1">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069785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779296-0509-40CF-BA59-952318C65D74}" type="datetime1">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26946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095497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1302874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652AD-C895-4A1E-9E9C-2DEC98514D8C}"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65728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3608" y="980728"/>
            <a:ext cx="7128792" cy="2520280"/>
          </a:xfrm>
        </p:spPr>
        <p:txBody>
          <a:bodyPr>
            <a:noAutofit/>
          </a:bodyPr>
          <a:lstStyle>
            <a:lvl1pPr algn="ctr">
              <a:lnSpc>
                <a:spcPct val="90000"/>
              </a:lnSpc>
              <a:defRPr sz="7200" b="1">
                <a:solidFill>
                  <a:schemeClr val="bg1"/>
                </a:solidFill>
              </a:defRPr>
            </a:lvl1pPr>
          </a:lstStyle>
          <a:p>
            <a:r>
              <a:rPr lang="en-US"/>
              <a:t>Click to edit </a:t>
            </a:r>
            <a:br>
              <a:rPr lang="en-US"/>
            </a:br>
            <a:r>
              <a:rPr lang="en-US"/>
              <a:t>separation page title</a:t>
            </a:r>
          </a:p>
        </p:txBody>
      </p:sp>
      <p:sp>
        <p:nvSpPr>
          <p:cNvPr id="8" name="Slide Number Placeholder 5"/>
          <p:cNvSpPr>
            <a:spLocks noGrp="1"/>
          </p:cNvSpPr>
          <p:nvPr>
            <p:ph type="sldNum" sz="quarter" idx="12"/>
          </p:nvPr>
        </p:nvSpPr>
        <p:spPr>
          <a:xfrm>
            <a:off x="323528" y="6356350"/>
            <a:ext cx="405408" cy="365125"/>
          </a:xfrm>
        </p:spPr>
        <p:txBody>
          <a:bodyPr/>
          <a:lstStyle>
            <a:lvl1pPr algn="l">
              <a:defRPr sz="1000" b="1">
                <a:solidFill>
                  <a:srgbClr val="0070C0"/>
                </a:solidFill>
              </a:defRPr>
            </a:lvl1pPr>
          </a:lstStyle>
          <a:p>
            <a:fld id="{C4A63B03-CE8E-41A3-ABC0-E6682684ECE7}"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E652AD-C895-4A1E-9E9C-2DEC98514D8C}"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947880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E652AD-C895-4A1E-9E9C-2DEC98514D8C}" type="datetimeFigureOut">
              <a:rPr lang="en-CA" smtClean="0"/>
              <a:t>2019-09-18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048923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E652AD-C895-4A1E-9E9C-2DEC98514D8C}" type="datetimeFigureOut">
              <a:rPr lang="en-CA" smtClean="0"/>
              <a:t>2019-09-18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266677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652AD-C895-4A1E-9E9C-2DEC98514D8C}" type="datetimeFigureOut">
              <a:rPr lang="en-CA" smtClean="0"/>
              <a:t>2019-09-18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260169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652AD-C895-4A1E-9E9C-2DEC98514D8C}"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999842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652AD-C895-4A1E-9E9C-2DEC98514D8C}"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2229196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670712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0285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3608" y="980728"/>
            <a:ext cx="7128792" cy="2520280"/>
          </a:xfrm>
        </p:spPr>
        <p:txBody>
          <a:bodyPr>
            <a:noAutofit/>
          </a:bodyPr>
          <a:lstStyle>
            <a:lvl1pPr algn="ctr">
              <a:lnSpc>
                <a:spcPct val="90000"/>
              </a:lnSpc>
              <a:defRPr sz="7200" b="1">
                <a:solidFill>
                  <a:schemeClr val="bg1"/>
                </a:solidFill>
              </a:defRPr>
            </a:lvl1pPr>
          </a:lstStyle>
          <a:p>
            <a:r>
              <a:rPr lang="en-US"/>
              <a:t>THANK YOU!</a:t>
            </a:r>
          </a:p>
        </p:txBody>
      </p:sp>
    </p:spTree>
    <p:extLst>
      <p:ext uri="{BB962C8B-B14F-4D97-AF65-F5344CB8AC3E}">
        <p14:creationId xmlns:p14="http://schemas.microsoft.com/office/powerpoint/2010/main" val="248182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5CE71-2A46-428F-B1FC-71FC66CF06D5}"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38905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5CE71-2A46-428F-B1FC-71FC66CF06D5}"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2194850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5CE71-2A46-428F-B1FC-71FC66CF06D5}" type="datetimeFigureOut">
              <a:rPr lang="en-CA" smtClean="0"/>
              <a:t>2019-09-18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199367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5CE71-2A46-428F-B1FC-71FC66CF06D5}" type="datetimeFigureOut">
              <a:rPr lang="en-CA" smtClean="0"/>
              <a:t>2019-09-18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366258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5CE71-2A46-428F-B1FC-71FC66CF06D5}" type="datetimeFigureOut">
              <a:rPr lang="en-CA" smtClean="0"/>
              <a:t>2019-09-18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DCAB94F-BF3E-4F48-BBE3-7C36A091727C}" type="slidenum">
              <a:rPr lang="en-CA" smtClean="0"/>
              <a:t>‹#›</a:t>
            </a:fld>
            <a:endParaRPr lang="en-CA"/>
          </a:p>
        </p:txBody>
      </p:sp>
    </p:spTree>
    <p:extLst>
      <p:ext uri="{BB962C8B-B14F-4D97-AF65-F5344CB8AC3E}">
        <p14:creationId xmlns:p14="http://schemas.microsoft.com/office/powerpoint/2010/main" val="2751328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40566-2066-4726-9A07-09130B9D1B24}" type="datetime1">
              <a:rPr lang="en-US" smtClean="0"/>
              <a:t>9/18/2019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63B03-CE8E-41A3-ABC0-E6682684EC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75CE71-2A46-428F-B1FC-71FC66CF06D5}" type="datetimeFigureOut">
              <a:rPr lang="en-CA" smtClean="0"/>
              <a:t>2019-09-18</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AB94F-BF3E-4F48-BBE3-7C36A091727C}" type="slidenum">
              <a:rPr lang="en-CA" smtClean="0"/>
              <a:t>‹#›</a:t>
            </a:fld>
            <a:endParaRPr lang="en-CA"/>
          </a:p>
        </p:txBody>
      </p:sp>
    </p:spTree>
    <p:extLst>
      <p:ext uri="{BB962C8B-B14F-4D97-AF65-F5344CB8AC3E}">
        <p14:creationId xmlns:p14="http://schemas.microsoft.com/office/powerpoint/2010/main" val="218999756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38279"/>
            <a:ext cx="7886700" cy="10430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481328"/>
            <a:ext cx="7886700" cy="46956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F1321-A998-45C9-AC4E-C6C907EB2344}" type="datetime1">
              <a:rPr lang="en-CA" smtClean="0"/>
              <a:t>2019-09-18</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A3758-47F6-47C3-A519-3E894D3362AC}" type="slidenum">
              <a:rPr lang="en-CA" smtClean="0"/>
              <a:t>‹#›</a:t>
            </a:fld>
            <a:endParaRPr lang="en-CA"/>
          </a:p>
        </p:txBody>
      </p:sp>
    </p:spTree>
    <p:extLst>
      <p:ext uri="{BB962C8B-B14F-4D97-AF65-F5344CB8AC3E}">
        <p14:creationId xmlns:p14="http://schemas.microsoft.com/office/powerpoint/2010/main" val="426866143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38279"/>
            <a:ext cx="7886700" cy="10430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481328"/>
            <a:ext cx="7886700" cy="46956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652AD-C895-4A1E-9E9C-2DEC98514D8C}" type="datetimeFigureOut">
              <a:rPr lang="en-CA" smtClean="0"/>
              <a:t>2019-09-18</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A3758-47F6-47C3-A519-3E894D3362AC}" type="slidenum">
              <a:rPr lang="en-CA" smtClean="0"/>
              <a:t>‹#›</a:t>
            </a:fld>
            <a:endParaRPr lang="en-CA"/>
          </a:p>
        </p:txBody>
      </p:sp>
    </p:spTree>
    <p:extLst>
      <p:ext uri="{BB962C8B-B14F-4D97-AF65-F5344CB8AC3E}">
        <p14:creationId xmlns:p14="http://schemas.microsoft.com/office/powerpoint/2010/main" val="394364102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hyperlink" Target="https://cran.r-project.org/web/packages/tmap/vignettes/tmap-getstarted.html" TargetMode="External"/><Relationship Id="rId2" Type="http://schemas.openxmlformats.org/officeDocument/2006/relationships/hyperlink" Target="https://cran.r-project.org/web/packages/tmap/" TargetMode="External"/><Relationship Id="rId1" Type="http://schemas.openxmlformats.org/officeDocument/2006/relationships/slideLayout" Target="../slideLayouts/slideLayout28.xml"/><Relationship Id="rId4" Type="http://schemas.openxmlformats.org/officeDocument/2006/relationships/hyperlink" Target="https://geocompr.robinlovelace.net/adv-map.html"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gif"/><Relationship Id="rId1" Type="http://schemas.openxmlformats.org/officeDocument/2006/relationships/slideLayout" Target="../slideLayouts/slideLayout33.xml"/><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3" Type="http://schemas.openxmlformats.org/officeDocument/2006/relationships/hyperlink" Target="http://www.sisef.it/iforest/contents/?id=ifor1150-007" TargetMode="External"/><Relationship Id="rId2" Type="http://schemas.openxmlformats.org/officeDocument/2006/relationships/image" Target="../media/image83.jpeg"/><Relationship Id="rId1" Type="http://schemas.openxmlformats.org/officeDocument/2006/relationships/slideLayout" Target="../slideLayouts/slideLayout28.xml"/><Relationship Id="rId4" Type="http://schemas.openxmlformats.org/officeDocument/2006/relationships/image" Target="../media/image84.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3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3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2" Type="http://schemas.openxmlformats.org/officeDocument/2006/relationships/hyperlink" Target="https://www.satscan.org/" TargetMode="External"/><Relationship Id="rId1" Type="http://schemas.openxmlformats.org/officeDocument/2006/relationships/slideLayout" Target="../slideLayouts/slideLayout2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hyperlink" Target="http://www.menti.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gif"/><Relationship Id="rId1" Type="http://schemas.openxmlformats.org/officeDocument/2006/relationships/slideLayout" Target="../slideLayouts/slideLayout17.xml"/><Relationship Id="rId4" Type="http://schemas.openxmlformats.org/officeDocument/2006/relationships/hyperlink" Target="https://en.wikipedia.org/wiki/File:Canada_provinces_evolution_2.gif"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17.xml"/><Relationship Id="rId4" Type="http://schemas.openxmlformats.org/officeDocument/2006/relationships/image" Target="../media/image97.jpe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3" Type="http://schemas.openxmlformats.org/officeDocument/2006/relationships/hyperlink" Target="https://oscarperpinan.github.io/spacetime-vis/spacetime.html" TargetMode="External"/><Relationship Id="rId2" Type="http://schemas.openxmlformats.org/officeDocument/2006/relationships/image" Target="../media/image99.png"/><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3" Type="http://schemas.openxmlformats.org/officeDocument/2006/relationships/hyperlink" Target="https://blog.hexagongeospatial.com/wp-content/uploads/hotspot-density-surface.jpg" TargetMode="External"/><Relationship Id="rId2" Type="http://schemas.openxmlformats.org/officeDocument/2006/relationships/image" Target="../media/image102.jpeg"/><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www.dougberger.net/archive/2010/03" TargetMode="External"/><Relationship Id="rId7" Type="http://schemas.openxmlformats.org/officeDocument/2006/relationships/hyperlink" Target="http://www.ipharmd.net/symbol/ambulance/red_ambulance_symbol.html" TargetMode="External"/><Relationship Id="rId2" Type="http://schemas.openxmlformats.org/officeDocument/2006/relationships/image" Target="../media/image103.png"/><Relationship Id="rId1" Type="http://schemas.openxmlformats.org/officeDocument/2006/relationships/slideLayout" Target="../slideLayouts/slideLayout17.xml"/><Relationship Id="rId6" Type="http://schemas.openxmlformats.org/officeDocument/2006/relationships/image" Target="../media/image105.png"/><Relationship Id="rId5" Type="http://schemas.openxmlformats.org/officeDocument/2006/relationships/hyperlink" Target="http://misslwholebrainteaching.blogspot.com/2012/12/12-days-of-christmas-giveaway-day-9.html" TargetMode="External"/><Relationship Id="rId4" Type="http://schemas.openxmlformats.org/officeDocument/2006/relationships/image" Target="../media/image104.jpg"/><Relationship Id="rId9" Type="http://schemas.openxmlformats.org/officeDocument/2006/relationships/hyperlink" Target="http://www.scp-wiki.net/warning-labels"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hyperlink" Target="https://www.youtube.com/user/cancerview" TargetMode="External"/><Relationship Id="rId3" Type="http://schemas.openxmlformats.org/officeDocument/2006/relationships/image" Target="../media/image108.jpeg"/><Relationship Id="rId7" Type="http://schemas.openxmlformats.org/officeDocument/2006/relationships/image" Target="../media/image110.jpeg"/><Relationship Id="rId2" Type="http://schemas.openxmlformats.org/officeDocument/2006/relationships/hyperlink" Target="https://www.facebook.com/CanadianPartnershipAgainstCancer/" TargetMode="External"/><Relationship Id="rId1" Type="http://schemas.openxmlformats.org/officeDocument/2006/relationships/slideLayout" Target="../slideLayouts/slideLayout4.xml"/><Relationship Id="rId6" Type="http://schemas.openxmlformats.org/officeDocument/2006/relationships/hyperlink" Target="https://twitter.com/CancerStratCA" TargetMode="External"/><Relationship Id="rId5" Type="http://schemas.openxmlformats.org/officeDocument/2006/relationships/image" Target="../media/image109.jpeg"/><Relationship Id="rId4" Type="http://schemas.openxmlformats.org/officeDocument/2006/relationships/hyperlink" Target="https://www.linkedin.com/company/canadian-partnership-against-cancer/" TargetMode="External"/><Relationship Id="rId9" Type="http://schemas.openxmlformats.org/officeDocument/2006/relationships/image" Target="../media/image1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thecollaboratory.wikidot.com/fall-2015-sociology-iii" TargetMode="External"/><Relationship Id="rId2" Type="http://schemas.openxmlformats.org/officeDocument/2006/relationships/image" Target="../media/image48.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http://freebie.photography/travel/slides/trans_atlantic.htm" TargetMode="External"/><Relationship Id="rId2" Type="http://schemas.openxmlformats.org/officeDocument/2006/relationships/image" Target="../media/image49.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upload.wikimedia.org/wikipedia/commons/2/27/Snow-cholera-map-1.jpg" TargetMode="External"/><Relationship Id="rId1" Type="http://schemas.openxmlformats.org/officeDocument/2006/relationships/slideLayout" Target="../slideLayouts/slideLayout17.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s://bmjopen.bmj.com/content/4/4/e004470" TargetMode="External"/><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gisgeography.com/gis-dictionary-definition-glossary/" TargetMode="External"/><Relationship Id="rId2" Type="http://schemas.openxmlformats.org/officeDocument/2006/relationships/hyperlink" Target="https://support.esri.com/en/other-resources/gis-dictionary" TargetMode="External"/><Relationship Id="rId1" Type="http://schemas.openxmlformats.org/officeDocument/2006/relationships/slideLayout" Target="../slideLayouts/slideLayout17.xml"/><Relationship Id="rId4" Type="http://schemas.openxmlformats.org/officeDocument/2006/relationships/hyperlink" Target="https://www150.statcan.gc.ca/n1/pub/92-195-x/92-195-x2011001-eng.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Three-dimensional_space" TargetMode="External"/><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Layout" Target="../slideLayouts/slideLayout17.xml"/><Relationship Id="rId5" Type="http://schemas.openxmlformats.org/officeDocument/2006/relationships/hyperlink" Target="https://automating-gis-processes.github.io/CSC/notebooks/L1/geometric-objects.html" TargetMode="External"/><Relationship Id="rId4" Type="http://schemas.openxmlformats.org/officeDocument/2006/relationships/hyperlink" Target="https://automating-gis-processes.github.io/2017/lessons/L1/Geometric-Objects.html" TargetMode="Externa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7.png"/><Relationship Id="rId1" Type="http://schemas.openxmlformats.org/officeDocument/2006/relationships/slideLayout" Target="../slideLayouts/slideLayout17.xml"/><Relationship Id="rId4" Type="http://schemas.openxmlformats.org/officeDocument/2006/relationships/hyperlink" Target="http://leadershipfreak.wordpress.com/2010/05/page/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hyperlink" Target="https://commons.wikimedia.org/wiki/File:Raster_vector_tikz.png" TargetMode="External"/><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17.xml"/><Relationship Id="rId4" Type="http://schemas.openxmlformats.org/officeDocument/2006/relationships/image" Target="../media/image6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en.wikipedia.org/wiki/Map_projection" TargetMode="Externa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hyperlink" Target="https://cran.r-project.org/web/views/Spatial.html"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17.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hyperlink" Target="https://cran.r-project.org/package=s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eocompr.robinlovelace.net/" TargetMode="Externa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emf"/><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hyperlink" Target="https://geocompr.robinlovelace.net/spatial-class.html" TargetMode="External"/><Relationship Id="rId2" Type="http://schemas.openxmlformats.org/officeDocument/2006/relationships/hyperlink" Target="https://github.com/Robinlovelace/Creating-maps-in-R" TargetMode="External"/><Relationship Id="rId1" Type="http://schemas.openxmlformats.org/officeDocument/2006/relationships/slideLayout" Target="../slideLayouts/slideLayout17.xml"/><Relationship Id="rId5" Type="http://schemas.openxmlformats.org/officeDocument/2006/relationships/hyperlink" Target="https://geocompr.robinlovelace.net/spatial-operations.html" TargetMode="External"/><Relationship Id="rId4" Type="http://schemas.openxmlformats.org/officeDocument/2006/relationships/hyperlink" Target="https://geocompr.github.io/geocompkg/articles/tidyverse-pitfalls.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501252"/>
            <a:ext cx="4876800" cy="1470025"/>
          </a:xfrm>
        </p:spPr>
        <p:txBody>
          <a:bodyPr>
            <a:noAutofit/>
          </a:bodyPr>
          <a:lstStyle/>
          <a:p>
            <a:r>
              <a:rPr lang="en-US" sz="2500"/>
              <a:t>Welcome and Call to Order: </a:t>
            </a:r>
            <a:br>
              <a:rPr lang="en-US" sz="2500"/>
            </a:br>
            <a:r>
              <a:rPr lang="en-US" sz="2500" i="1"/>
              <a:t>Workshop in Geospatial Methods</a:t>
            </a:r>
          </a:p>
        </p:txBody>
      </p:sp>
      <p:sp>
        <p:nvSpPr>
          <p:cNvPr id="3" name="Subtitle 2"/>
          <p:cNvSpPr>
            <a:spLocks noGrp="1"/>
          </p:cNvSpPr>
          <p:nvPr>
            <p:ph type="subTitle" idx="1"/>
          </p:nvPr>
        </p:nvSpPr>
        <p:spPr>
          <a:xfrm>
            <a:off x="152400" y="3188568"/>
            <a:ext cx="6398840" cy="384448"/>
          </a:xfrm>
        </p:spPr>
        <p:txBody>
          <a:bodyPr>
            <a:normAutofit lnSpcReduction="10000"/>
          </a:bodyPr>
          <a:lstStyle/>
          <a:p>
            <a:r>
              <a:rPr lang="en-US"/>
              <a:t>Nicolette Baines, Zahra Sayyed &amp; Michael Otterstatter </a:t>
            </a:r>
          </a:p>
        </p:txBody>
      </p:sp>
      <p:sp>
        <p:nvSpPr>
          <p:cNvPr id="4" name="Text Placeholder 8"/>
          <p:cNvSpPr>
            <a:spLocks noGrp="1"/>
          </p:cNvSpPr>
          <p:nvPr>
            <p:ph type="body" sz="quarter" idx="10"/>
          </p:nvPr>
        </p:nvSpPr>
        <p:spPr>
          <a:xfrm>
            <a:off x="152400" y="3501008"/>
            <a:ext cx="2232025" cy="338554"/>
          </a:xfrm>
        </p:spPr>
        <p:txBody>
          <a:bodyPr>
            <a:normAutofit/>
          </a:bodyPr>
          <a:lstStyle>
            <a:lvl1pPr marL="0" indent="0">
              <a:buNone/>
              <a:defRPr sz="1600" b="0">
                <a:solidFill>
                  <a:srgbClr val="0067B1"/>
                </a:solidFill>
              </a:defRPr>
            </a:lvl1pPr>
            <a:lvl2pPr>
              <a:defRPr sz="1600" b="0"/>
            </a:lvl2pPr>
            <a:lvl3pPr>
              <a:defRPr sz="1600" b="0"/>
            </a:lvl3pPr>
            <a:lvl4pPr>
              <a:defRPr sz="1600" b="0"/>
            </a:lvl4pPr>
            <a:lvl5pPr>
              <a:defRPr sz="1600" b="0"/>
            </a:lvl5pPr>
          </a:lstStyle>
          <a:p>
            <a:pPr lvl="0"/>
            <a:r>
              <a:rPr lang="en-CA">
                <a:solidFill>
                  <a:schemeClr val="bg1"/>
                </a:solidFill>
              </a:rPr>
              <a:t>Sept 17</a:t>
            </a:r>
            <a:r>
              <a:rPr lang="en-CA" baseline="30000">
                <a:solidFill>
                  <a:schemeClr val="bg1"/>
                </a:solidFill>
              </a:rPr>
              <a:t>th</a:t>
            </a:r>
            <a:r>
              <a:rPr lang="en-CA">
                <a:solidFill>
                  <a:schemeClr val="bg1"/>
                </a:solidFill>
              </a:rPr>
              <a:t>, 2019</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FF7C-A0E6-4683-A8DC-18C9DF44AFED}"/>
              </a:ext>
            </a:extLst>
          </p:cNvPr>
          <p:cNvSpPr>
            <a:spLocks noGrp="1"/>
          </p:cNvSpPr>
          <p:nvPr>
            <p:ph type="title"/>
          </p:nvPr>
        </p:nvSpPr>
        <p:spPr/>
        <p:txBody>
          <a:bodyPr/>
          <a:lstStyle/>
          <a:p>
            <a:r>
              <a:rPr lang="en-US"/>
              <a:t>The Role of The Steward</a:t>
            </a:r>
          </a:p>
        </p:txBody>
      </p:sp>
      <p:sp>
        <p:nvSpPr>
          <p:cNvPr id="4" name="Slide Number Placeholder 3">
            <a:extLst>
              <a:ext uri="{FF2B5EF4-FFF2-40B4-BE49-F238E27FC236}">
                <a16:creationId xmlns:a16="http://schemas.microsoft.com/office/drawing/2014/main" id="{686D003C-E49B-4230-9A2C-69B93E6093E4}"/>
              </a:ext>
            </a:extLst>
          </p:cNvPr>
          <p:cNvSpPr>
            <a:spLocks noGrp="1"/>
          </p:cNvSpPr>
          <p:nvPr>
            <p:ph type="sldNum" sz="quarter" idx="12"/>
          </p:nvPr>
        </p:nvSpPr>
        <p:spPr/>
        <p:txBody>
          <a:bodyPr/>
          <a:lstStyle/>
          <a:p>
            <a:fld id="{C4A63B03-CE8E-41A3-ABC0-E6682684ECE7}" type="slidenum">
              <a:rPr lang="en-US" smtClean="0"/>
              <a:pPr/>
              <a:t>10</a:t>
            </a:fld>
            <a:endParaRPr lang="en-US"/>
          </a:p>
        </p:txBody>
      </p:sp>
      <p:sp>
        <p:nvSpPr>
          <p:cNvPr id="18" name="Content Placeholder 2">
            <a:extLst>
              <a:ext uri="{FF2B5EF4-FFF2-40B4-BE49-F238E27FC236}">
                <a16:creationId xmlns:a16="http://schemas.microsoft.com/office/drawing/2014/main" id="{3C0DA209-3FDB-4948-BE64-8C94FAEA2C58}"/>
              </a:ext>
            </a:extLst>
          </p:cNvPr>
          <p:cNvSpPr>
            <a:spLocks noGrp="1"/>
          </p:cNvSpPr>
          <p:nvPr>
            <p:ph idx="1"/>
          </p:nvPr>
        </p:nvSpPr>
        <p:spPr>
          <a:xfrm>
            <a:off x="2057400" y="1600200"/>
            <a:ext cx="6552728" cy="3465521"/>
          </a:xfrm>
        </p:spPr>
        <p:txBody>
          <a:bodyPr>
            <a:noAutofit/>
          </a:bodyPr>
          <a:lstStyle/>
          <a:p>
            <a:pPr marL="0" lvl="0" indent="0">
              <a:buNone/>
            </a:pPr>
            <a:r>
              <a:rPr lang="en-CA" sz="2800" b="1">
                <a:solidFill>
                  <a:srgbClr val="212121"/>
                </a:solidFill>
                <a:latin typeface="Arial" panose="020B0604020202020204" pitchFamily="34" charset="0"/>
                <a:cs typeface="Arial" panose="020B0604020202020204" pitchFamily="34" charset="0"/>
              </a:rPr>
              <a:t>Setting a shared vision through a refreshed strategy for cancer control </a:t>
            </a:r>
            <a:endParaRPr lang="en-US" sz="2800" b="1">
              <a:solidFill>
                <a:srgbClr val="212121"/>
              </a:solidFill>
              <a:latin typeface="Arial" panose="020B0604020202020204" pitchFamily="34" charset="0"/>
              <a:cs typeface="Arial" panose="020B0604020202020204" pitchFamily="34" charset="0"/>
            </a:endParaRPr>
          </a:p>
          <a:p>
            <a:pPr marL="0" indent="0">
              <a:buNone/>
            </a:pPr>
            <a:endParaRPr lang="en-US" sz="2800" b="1">
              <a:solidFill>
                <a:srgbClr val="212121"/>
              </a:solidFill>
              <a:latin typeface="Arial" panose="020B0604020202020204" pitchFamily="34" charset="0"/>
              <a:cs typeface="Arial" panose="020B0604020202020204" pitchFamily="34" charset="0"/>
            </a:endParaRPr>
          </a:p>
          <a:p>
            <a:pPr marL="0" lvl="0" indent="0">
              <a:buNone/>
            </a:pPr>
            <a:r>
              <a:rPr lang="en-CA" sz="2800" b="1">
                <a:solidFill>
                  <a:srgbClr val="212121"/>
                </a:solidFill>
                <a:latin typeface="Arial" panose="020B0604020202020204" pitchFamily="34" charset="0"/>
                <a:cs typeface="Arial" panose="020B0604020202020204" pitchFamily="34" charset="0"/>
              </a:rPr>
              <a:t>Establishing bold targets and reporting to Canadians on collective progress </a:t>
            </a:r>
            <a:endParaRPr lang="en-US" sz="2800" b="1">
              <a:solidFill>
                <a:srgbClr val="212121"/>
              </a:solidFill>
              <a:latin typeface="Arial" panose="020B0604020202020204" pitchFamily="34" charset="0"/>
              <a:cs typeface="Arial" panose="020B0604020202020204" pitchFamily="34" charset="0"/>
            </a:endParaRPr>
          </a:p>
          <a:p>
            <a:pPr marL="0" indent="0">
              <a:buNone/>
            </a:pPr>
            <a:endParaRPr lang="en-CA" sz="2800" b="1">
              <a:solidFill>
                <a:srgbClr val="212121"/>
              </a:solidFill>
              <a:latin typeface="Arial" panose="020B0604020202020204" pitchFamily="34" charset="0"/>
              <a:cs typeface="Arial" panose="020B0604020202020204" pitchFamily="34" charset="0"/>
            </a:endParaRPr>
          </a:p>
          <a:p>
            <a:pPr marL="0" lvl="0" indent="0">
              <a:buNone/>
            </a:pPr>
            <a:r>
              <a:rPr lang="en-CA" sz="2800" b="1">
                <a:solidFill>
                  <a:srgbClr val="212121"/>
                </a:solidFill>
                <a:latin typeface="Arial" panose="020B0604020202020204" pitchFamily="34" charset="0"/>
                <a:cs typeface="Arial" panose="020B0604020202020204" pitchFamily="34" charset="0"/>
              </a:rPr>
              <a:t>Driving shared action and supporting aligned activities</a:t>
            </a:r>
            <a:endParaRPr lang="en-US" sz="2800" b="1">
              <a:solidFill>
                <a:srgbClr val="21212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190D9707-84C2-41AC-8CB0-AD560A83D6C0}"/>
              </a:ext>
            </a:extLst>
          </p:cNvPr>
          <p:cNvPicPr>
            <a:picLocks noChangeAspect="1"/>
          </p:cNvPicPr>
          <p:nvPr/>
        </p:nvPicPr>
        <p:blipFill>
          <a:blip r:embed="rId3"/>
          <a:stretch>
            <a:fillRect/>
          </a:stretch>
        </p:blipFill>
        <p:spPr>
          <a:xfrm>
            <a:off x="728936" y="1524000"/>
            <a:ext cx="1170533" cy="4304149"/>
          </a:xfrm>
          <a:prstGeom prst="rect">
            <a:avLst/>
          </a:prstGeom>
        </p:spPr>
      </p:pic>
    </p:spTree>
    <p:extLst>
      <p:ext uri="{BB962C8B-B14F-4D97-AF65-F5344CB8AC3E}">
        <p14:creationId xmlns:p14="http://schemas.microsoft.com/office/powerpoint/2010/main" val="1963086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dirty="0"/>
              <a:t>Note that reference maps and thematic maps are not mutually exclusive: thematic maps typically contain some reference information, e.g., place names or roads, to help orient readers to the regions shown on the map</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352456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Thematic maps</a:t>
            </a:r>
            <a:r>
              <a:rPr lang="en-CA" dirty="0"/>
              <a:t> contain two key elements: </a:t>
            </a:r>
            <a:r>
              <a:rPr lang="en-CA" dirty="0" err="1"/>
              <a:t>i</a:t>
            </a:r>
            <a:r>
              <a:rPr lang="en-CA" dirty="0"/>
              <a:t>) a base map and ii) statistical data</a:t>
            </a:r>
          </a:p>
          <a:p>
            <a:pPr lvl="2">
              <a:spcAft>
                <a:spcPts val="1200"/>
              </a:spcAft>
            </a:pPr>
            <a:r>
              <a:rPr lang="en-CA" dirty="0"/>
              <a:t>Both elements usually come from digital files, e.g., cartographic boundary files and census data</a:t>
            </a:r>
          </a:p>
          <a:p>
            <a:pPr lvl="1">
              <a:spcAft>
                <a:spcPts val="1200"/>
              </a:spcAft>
            </a:pPr>
            <a:r>
              <a:rPr lang="en-CA" dirty="0"/>
              <a:t>often thematic maps are point maps or choropleth maps</a:t>
            </a:r>
          </a:p>
          <a:p>
            <a:pPr lvl="1">
              <a:spcAft>
                <a:spcPts val="1200"/>
              </a:spcAft>
            </a:pPr>
            <a:r>
              <a:rPr lang="en-CA" dirty="0"/>
              <a:t>thematic maps have a variety of purposes, including presentation of geographic data and exploratory spatial data analysis</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124343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lstStyle/>
          <a:p>
            <a:r>
              <a:rPr lang="en-CA" dirty="0"/>
              <a:t>Accurate and effective mapping is a careful balance of communicating a message and honest visualization of the data – a map cannot show everything, but it must accurately reflect the signal in the data </a:t>
            </a:r>
          </a:p>
          <a:p>
            <a:r>
              <a:rPr lang="en-CA" dirty="0"/>
              <a:t>Aesthetics (i.e., those aspects or principles concerned with perceptual value or beauty) are not covered here, but can be essential for accurate and effective communication with maps</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3817" y="319425"/>
            <a:ext cx="1062573" cy="10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10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Creating basic maps in R</a:t>
            </a:r>
          </a:p>
        </p:txBody>
      </p:sp>
    </p:spTree>
    <p:extLst>
      <p:ext uri="{BB962C8B-B14F-4D97-AF65-F5344CB8AC3E}">
        <p14:creationId xmlns:p14="http://schemas.microsoft.com/office/powerpoint/2010/main" val="3584417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Background</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p:txBody>
          <a:bodyPr/>
          <a:lstStyle/>
          <a:p>
            <a:r>
              <a:rPr lang="en-CA" dirty="0"/>
              <a:t>Maps are one of the most fundamental and effective communication tools, and form the basis of geospatial analysis</a:t>
            </a:r>
          </a:p>
          <a:p>
            <a:pPr marL="0" indent="0">
              <a:buNone/>
            </a:pPr>
            <a:endParaRPr lang="en-CA" dirty="0"/>
          </a:p>
          <a:p>
            <a:r>
              <a:rPr lang="en-CA" dirty="0"/>
              <a:t>Map making is now more accessible through powerful and user-friendly software, such as R</a:t>
            </a:r>
          </a:p>
          <a:p>
            <a:pPr marL="0" indent="0">
              <a:buNone/>
            </a:pPr>
            <a:endParaRPr lang="en-CA" dirty="0"/>
          </a:p>
          <a:p>
            <a:r>
              <a:rPr lang="en-CA" dirty="0"/>
              <a:t>Although it is now easy to jump in and make maps, give careful attention to the accuracy and effectiveness of your maps as communication tools</a:t>
            </a:r>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4843463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62BA-7AB9-43BC-A6C0-01F16E25371D}"/>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id="{A4C2AAC1-5C1D-4960-859C-18A2C707E1B0}"/>
              </a:ext>
            </a:extLst>
          </p:cNvPr>
          <p:cNvSpPr>
            <a:spLocks noGrp="1"/>
          </p:cNvSpPr>
          <p:nvPr>
            <p:ph idx="1"/>
          </p:nvPr>
        </p:nvSpPr>
        <p:spPr/>
        <p:txBody>
          <a:bodyPr>
            <a:normAutofit/>
          </a:bodyPr>
          <a:lstStyle/>
          <a:p>
            <a:r>
              <a:rPr lang="en-CA" dirty="0"/>
              <a:t>Here, we focus on the R package </a:t>
            </a:r>
            <a:r>
              <a:rPr lang="en-CA" sz="2200" dirty="0" err="1">
                <a:latin typeface="Courier New" panose="02070309020205020404" pitchFamily="49" charset="0"/>
                <a:cs typeface="Courier New" panose="02070309020205020404" pitchFamily="49" charset="0"/>
              </a:rPr>
              <a:t>tmap</a:t>
            </a:r>
            <a:r>
              <a:rPr lang="en-CA" dirty="0"/>
              <a:t> for modern, flexible mapping.  For information on </a:t>
            </a:r>
            <a:r>
              <a:rPr lang="en-CA" sz="2200" dirty="0" err="1">
                <a:latin typeface="Courier New" panose="02070309020205020404" pitchFamily="49" charset="0"/>
                <a:cs typeface="Courier New" panose="02070309020205020404" pitchFamily="49" charset="0"/>
              </a:rPr>
              <a:t>tmap</a:t>
            </a:r>
            <a:r>
              <a:rPr lang="en-CA" dirty="0"/>
              <a:t> see</a:t>
            </a:r>
          </a:p>
          <a:p>
            <a:pPr lvl="1">
              <a:spcBef>
                <a:spcPts val="1200"/>
              </a:spcBef>
            </a:pPr>
            <a:r>
              <a:rPr lang="en-CA" u="sng" dirty="0">
                <a:hlinkClick r:id="rId2"/>
              </a:rPr>
              <a:t>https://cran.r-project.org/web/packages/tmap/</a:t>
            </a:r>
            <a:r>
              <a:rPr lang="en-CA" dirty="0"/>
              <a:t> and</a:t>
            </a:r>
          </a:p>
          <a:p>
            <a:pPr lvl="1">
              <a:spcBef>
                <a:spcPts val="1200"/>
              </a:spcBef>
            </a:pPr>
            <a:r>
              <a:rPr lang="en-CA" u="sng" dirty="0">
                <a:hlinkClick r:id="rId3"/>
              </a:rPr>
              <a:t>https://cran.r-project.org/web/packages/tmap/vignettes/tmap-getstarted.html</a:t>
            </a:r>
            <a:r>
              <a:rPr lang="en-CA" dirty="0"/>
              <a:t> </a:t>
            </a:r>
          </a:p>
          <a:p>
            <a:pPr marL="457200" lvl="1" indent="0">
              <a:buNone/>
            </a:pPr>
            <a:endParaRPr lang="en-CA" dirty="0"/>
          </a:p>
          <a:p>
            <a:pPr>
              <a:spcBef>
                <a:spcPts val="1200"/>
              </a:spcBef>
            </a:pPr>
            <a:r>
              <a:rPr lang="en-CA" dirty="0"/>
              <a:t>The applications of </a:t>
            </a:r>
            <a:r>
              <a:rPr lang="en-CA" sz="2200" dirty="0" err="1">
                <a:latin typeface="Courier New" panose="02070309020205020404" pitchFamily="49" charset="0"/>
                <a:cs typeface="Courier New" panose="02070309020205020404" pitchFamily="49" charset="0"/>
              </a:rPr>
              <a:t>tmap</a:t>
            </a:r>
            <a:r>
              <a:rPr lang="en-CA" dirty="0"/>
              <a:t> herein follow Lovelace et al. </a:t>
            </a:r>
            <a:r>
              <a:rPr lang="en-CA" sz="2400" u="sng" dirty="0">
                <a:hlinkClick r:id="rId4"/>
              </a:rPr>
              <a:t>https://geocompr.robinlovelace.net/adv-map.html</a:t>
            </a:r>
            <a:endParaRPr lang="en-CA" sz="2400" dirty="0"/>
          </a:p>
        </p:txBody>
      </p:sp>
      <p:sp>
        <p:nvSpPr>
          <p:cNvPr id="4" name="Text Placeholder 3">
            <a:extLst>
              <a:ext uri="{FF2B5EF4-FFF2-40B4-BE49-F238E27FC236}">
                <a16:creationId xmlns:a16="http://schemas.microsoft.com/office/drawing/2014/main" id="{6E61C952-AF6A-4FFE-B447-C2C8AC4A4038}"/>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984922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BCA7-ED19-483A-8920-F9E11327B143}"/>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id="{665BA050-806A-4CED-AE50-33EFBCAFE422}"/>
              </a:ext>
            </a:extLst>
          </p:cNvPr>
          <p:cNvSpPr>
            <a:spLocks noGrp="1"/>
          </p:cNvSpPr>
          <p:nvPr>
            <p:ph idx="1"/>
          </p:nvPr>
        </p:nvSpPr>
        <p:spPr/>
        <p:txBody>
          <a:bodyPr/>
          <a:lstStyle/>
          <a:p>
            <a:r>
              <a:rPr lang="en-CA" dirty="0"/>
              <a:t>Static maps</a:t>
            </a:r>
          </a:p>
          <a:p>
            <a:pPr lvl="1">
              <a:spcBef>
                <a:spcPts val="1200"/>
              </a:spcBef>
              <a:spcAft>
                <a:spcPts val="1200"/>
              </a:spcAft>
            </a:pPr>
            <a:r>
              <a:rPr lang="en-CA" sz="2600" dirty="0"/>
              <a:t>Base R function </a:t>
            </a:r>
            <a:r>
              <a:rPr lang="en-CA" sz="2200" dirty="0">
                <a:latin typeface="Courier New" panose="02070309020205020404" pitchFamily="49" charset="0"/>
                <a:cs typeface="Courier New" panose="02070309020205020404" pitchFamily="49" charset="0"/>
              </a:rPr>
              <a:t>plot()</a:t>
            </a:r>
            <a:r>
              <a:rPr lang="en-CA" sz="2600" dirty="0"/>
              <a:t> accepts vector and raster data and produces static maps quickly and simply;  however, it is often not flexible enough  </a:t>
            </a:r>
          </a:p>
          <a:p>
            <a:pPr lvl="1"/>
            <a:r>
              <a:rPr lang="en-CA" sz="2600" dirty="0"/>
              <a:t>R package </a:t>
            </a:r>
            <a:r>
              <a:rPr lang="en-CA" sz="2200" dirty="0" err="1">
                <a:latin typeface="Courier New" panose="02070309020205020404" pitchFamily="49" charset="0"/>
                <a:cs typeface="Courier New" panose="02070309020205020404" pitchFamily="49" charset="0"/>
              </a:rPr>
              <a:t>tmap</a:t>
            </a:r>
            <a:r>
              <a:rPr lang="en-CA" sz="2200" dirty="0">
                <a:latin typeface="Courier New" panose="02070309020205020404" pitchFamily="49" charset="0"/>
                <a:cs typeface="Courier New" panose="02070309020205020404" pitchFamily="49" charset="0"/>
              </a:rPr>
              <a:t>()</a:t>
            </a:r>
            <a:r>
              <a:rPr lang="en-CA" sz="2600" dirty="0"/>
              <a:t>is a set of tools for creating thematic maps from vector or raster data</a:t>
            </a:r>
          </a:p>
          <a:p>
            <a:pPr lvl="2"/>
            <a:r>
              <a:rPr lang="en-CA" sz="2200" dirty="0"/>
              <a:t>maps can be static or interactive maps</a:t>
            </a:r>
          </a:p>
          <a:p>
            <a:pPr lvl="2"/>
            <a:r>
              <a:rPr lang="en-CA" sz="2200" dirty="0"/>
              <a:t>Syntax is concise, easy to learn, and works well with essential data manipulation tools in </a:t>
            </a:r>
            <a:r>
              <a:rPr lang="en-CA" sz="1800" dirty="0" err="1">
                <a:latin typeface="Courier New" panose="02070309020205020404" pitchFamily="49" charset="0"/>
                <a:cs typeface="Courier New" panose="02070309020205020404" pitchFamily="49" charset="0"/>
              </a:rPr>
              <a:t>tidyverse</a:t>
            </a:r>
            <a:endParaRPr lang="en-CA" sz="2200" dirty="0"/>
          </a:p>
          <a:p>
            <a:endParaRPr lang="en-CA" dirty="0"/>
          </a:p>
        </p:txBody>
      </p:sp>
      <p:sp>
        <p:nvSpPr>
          <p:cNvPr id="4" name="Text Placeholder 3">
            <a:extLst>
              <a:ext uri="{FF2B5EF4-FFF2-40B4-BE49-F238E27FC236}">
                <a16:creationId xmlns:a16="http://schemas.microsoft.com/office/drawing/2014/main" id="{C0DAD89B-0D98-4815-84B3-DA0B46FB1BB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20695293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r>
              <a:rPr lang="en-CA" dirty="0"/>
              <a:t>like the primary plotting package in R (</a:t>
            </a:r>
            <a:r>
              <a:rPr lang="en-CA" sz="2200" dirty="0">
                <a:latin typeface="Courier New" panose="02070309020205020404" pitchFamily="49" charset="0"/>
                <a:cs typeface="Courier New" panose="02070309020205020404" pitchFamily="49" charset="0"/>
              </a:rPr>
              <a:t>ggplot2</a:t>
            </a:r>
            <a:r>
              <a:rPr lang="en-CA" dirty="0"/>
              <a:t>), </a:t>
            </a:r>
            <a:r>
              <a:rPr lang="en-CA" sz="2200" dirty="0" err="1">
                <a:latin typeface="Courier New" panose="02070309020205020404" pitchFamily="49" charset="0"/>
                <a:cs typeface="Courier New" panose="02070309020205020404" pitchFamily="49" charset="0"/>
              </a:rPr>
              <a:t>tmap</a:t>
            </a:r>
            <a:r>
              <a:rPr lang="en-CA" dirty="0"/>
              <a:t> is based on the principles of layer grammar of graphics (Wilkinson, 2012)</a:t>
            </a:r>
          </a:p>
          <a:p>
            <a:pPr lvl="1"/>
            <a:endParaRPr lang="en-CA" dirty="0"/>
          </a:p>
          <a:p>
            <a:r>
              <a:rPr lang="en-CA" dirty="0"/>
              <a:t>Essentially </a:t>
            </a:r>
            <a:r>
              <a:rPr lang="en-CA" sz="2200" dirty="0" err="1">
                <a:latin typeface="Courier New" panose="02070309020205020404" pitchFamily="49" charset="0"/>
                <a:cs typeface="Courier New" panose="02070309020205020404" pitchFamily="49" charset="0"/>
              </a:rPr>
              <a:t>tmap</a:t>
            </a:r>
            <a:r>
              <a:rPr lang="en-CA" dirty="0"/>
              <a:t> generates maps from a spatial dataset by forming one or more layers that each associate specific visual characteristics of map elements (‘aesthetics’, such as position, colour, size, transparency, etc.) with data variables</a:t>
            </a:r>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5934277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r>
              <a:rPr lang="en-CA" dirty="0"/>
              <a:t>To create a map, one uses the </a:t>
            </a: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function plus (+) </a:t>
            </a:r>
          </a:p>
          <a:p>
            <a:pPr lvl="1"/>
            <a:r>
              <a:rPr lang="en-CA" dirty="0"/>
              <a:t>one or more aesthetic layers, e.g.</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tm_polygon</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tm_fill</a:t>
            </a:r>
            <a:r>
              <a:rPr lang="en-CA" dirty="0">
                <a:latin typeface="+mj-lt"/>
                <a:cs typeface="Courier New" panose="02070309020205020404" pitchFamily="49" charset="0"/>
              </a:rPr>
              <a:t>,</a:t>
            </a:r>
            <a:r>
              <a:rPr lang="en-CA" sz="2000" dirty="0">
                <a:latin typeface="Courier New" panose="02070309020205020404" pitchFamily="49" charset="0"/>
                <a:cs typeface="Courier New" panose="02070309020205020404" pitchFamily="49" charset="0"/>
              </a:rPr>
              <a:t> </a:t>
            </a:r>
            <a:r>
              <a:rPr lang="en-CA" sz="2000" dirty="0" err="1">
                <a:latin typeface="Courier New" panose="02070309020205020404" pitchFamily="49" charset="0"/>
                <a:cs typeface="Courier New" panose="02070309020205020404" pitchFamily="49" charset="0"/>
              </a:rPr>
              <a:t>tm_symbol</a:t>
            </a:r>
            <a:r>
              <a:rPr lang="en-CA" dirty="0">
                <a:latin typeface="+mj-lt"/>
              </a:rPr>
              <a:t>,</a:t>
            </a:r>
            <a:r>
              <a:rPr lang="en-CA" dirty="0"/>
              <a:t> etc.  </a:t>
            </a:r>
          </a:p>
          <a:p>
            <a:pPr marL="360000" indent="0">
              <a:lnSpc>
                <a:spcPct val="115000"/>
              </a:lnSpc>
              <a:spcBef>
                <a:spcPts val="0"/>
              </a:spcBef>
              <a:buNone/>
            </a:pPr>
            <a:endParaRPr lang="en-CA" sz="2000" dirty="0">
              <a:latin typeface="Courier New" panose="02070309020205020404" pitchFamily="49" charset="0"/>
              <a:ea typeface="Calibri" panose="020F0502020204030204" pitchFamily="34" charset="0"/>
              <a:cs typeface="Courier New" panose="02070309020205020404" pitchFamily="49" charset="0"/>
            </a:endParaRPr>
          </a:p>
          <a:p>
            <a:pPr marL="360000" indent="0">
              <a:lnSpc>
                <a:spcPct val="100000"/>
              </a:lnSpc>
              <a:spcBef>
                <a:spcPts val="0"/>
              </a:spcBef>
              <a:buNone/>
            </a:pPr>
            <a:r>
              <a:rPr lang="en-CA" sz="2000" dirty="0" err="1">
                <a:latin typeface="Courier New" panose="02070309020205020404" pitchFamily="49" charset="0"/>
                <a:ea typeface="Calibri" panose="020F0502020204030204" pitchFamily="34" charset="0"/>
                <a:cs typeface="Courier New" panose="02070309020205020404" pitchFamily="49" charset="0"/>
              </a:rPr>
              <a:t>tm_shape</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err="1">
                <a:latin typeface="Courier New" panose="02070309020205020404" pitchFamily="49" charset="0"/>
                <a:ea typeface="Calibri" panose="020F0502020204030204" pitchFamily="34" charset="0"/>
                <a:cs typeface="Courier New" panose="02070309020205020404" pitchFamily="49" charset="0"/>
              </a:rPr>
              <a:t>my_sf_data</a:t>
            </a:r>
            <a:r>
              <a:rPr lang="en-CA" sz="2000" dirty="0">
                <a:latin typeface="Courier New" panose="02070309020205020404" pitchFamily="49" charset="0"/>
                <a:ea typeface="Calibri" panose="020F0502020204030204" pitchFamily="34" charset="0"/>
                <a:cs typeface="Courier New" panose="02070309020205020404" pitchFamily="49" charset="0"/>
              </a:rPr>
              <a:t>) + </a:t>
            </a:r>
          </a:p>
          <a:p>
            <a:pPr marL="360000" indent="0">
              <a:lnSpc>
                <a:spcPct val="100000"/>
              </a:lnSpc>
              <a:spcBef>
                <a:spcPts val="0"/>
              </a:spcBef>
              <a:buNone/>
            </a:pPr>
            <a:r>
              <a:rPr lang="en-CA" sz="2000" dirty="0">
                <a:latin typeface="Courier New" panose="02070309020205020404" pitchFamily="49" charset="0"/>
                <a:ea typeface="Calibri" panose="020F0502020204030204" pitchFamily="34" charset="0"/>
                <a:cs typeface="Courier New" panose="02070309020205020404" pitchFamily="49" charset="0"/>
              </a:rPr>
              <a:t>   </a:t>
            </a:r>
            <a:r>
              <a:rPr lang="en-CA" sz="2000" dirty="0" err="1">
                <a:latin typeface="Courier New" panose="02070309020205020404" pitchFamily="49" charset="0"/>
                <a:ea typeface="Calibri" panose="020F0502020204030204" pitchFamily="34" charset="0"/>
                <a:cs typeface="Courier New" panose="02070309020205020404" pitchFamily="49" charset="0"/>
              </a:rPr>
              <a:t>tm_polygon</a:t>
            </a:r>
            <a:r>
              <a:rPr lang="en-CA" sz="2000" dirty="0">
                <a:latin typeface="Courier New" panose="02070309020205020404" pitchFamily="49" charset="0"/>
                <a:ea typeface="Calibri" panose="020F0502020204030204" pitchFamily="34" charset="0"/>
                <a:cs typeface="Courier New" panose="02070309020205020404" pitchFamily="49" charset="0"/>
              </a:rPr>
              <a:t>(col = “</a:t>
            </a:r>
            <a:r>
              <a:rPr lang="en-CA" sz="2000" dirty="0" err="1">
                <a:latin typeface="Courier New" panose="02070309020205020404" pitchFamily="49" charset="0"/>
                <a:ea typeface="Calibri" panose="020F0502020204030204" pitchFamily="34" charset="0"/>
                <a:cs typeface="Courier New" panose="02070309020205020404" pitchFamily="49" charset="0"/>
              </a:rPr>
              <a:t>my_regions</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a:latin typeface="Calibri" panose="020F0502020204030204" pitchFamily="34" charset="0"/>
                <a:ea typeface="Calibri" panose="020F0502020204030204" pitchFamily="34" charset="0"/>
                <a:cs typeface="Times New Roman" panose="02020603050405020304" pitchFamily="18" charset="0"/>
              </a:rPr>
              <a:t> </a:t>
            </a:r>
            <a:endParaRPr lang="en-CA" dirty="0"/>
          </a:p>
          <a:p>
            <a:pPr>
              <a:spcBef>
                <a:spcPts val="1800"/>
              </a:spcBef>
            </a:pPr>
            <a:endParaRPr lang="en-CA" sz="2200" dirty="0">
              <a:latin typeface="Courier New" panose="02070309020205020404" pitchFamily="49" charset="0"/>
              <a:cs typeface="Courier New" panose="02070309020205020404" pitchFamily="49" charset="0"/>
            </a:endParaRPr>
          </a:p>
          <a:p>
            <a:pPr>
              <a:spcBef>
                <a:spcPts val="1800"/>
              </a:spcBef>
            </a:pP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specifies the sf spatial data object, whereas the layers specify how data variables are assigned to visual map elements (aesthetics).</a:t>
            </a:r>
          </a:p>
          <a:p>
            <a:endParaRPr lang="en-CA" dirty="0"/>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2974302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E4CC9-BCB3-4B64-B977-C9F9BF137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692" y="924464"/>
            <a:ext cx="1620581" cy="1196444"/>
          </a:xfrm>
          <a:prstGeom prst="rect">
            <a:avLst/>
          </a:prstGeom>
          <a:ln>
            <a:noFill/>
          </a:ln>
          <a:effectLst>
            <a:softEdge rad="112500"/>
          </a:effectLst>
        </p:spPr>
      </p:pic>
      <p:sp>
        <p:nvSpPr>
          <p:cNvPr id="3" name="TextBox 2">
            <a:extLst>
              <a:ext uri="{FF2B5EF4-FFF2-40B4-BE49-F238E27FC236}">
                <a16:creationId xmlns:a16="http://schemas.microsoft.com/office/drawing/2014/main" id="{C29DCC98-C9A6-4C83-8E65-F4F548ACD172}"/>
              </a:ext>
            </a:extLst>
          </p:cNvPr>
          <p:cNvSpPr txBox="1"/>
          <p:nvPr/>
        </p:nvSpPr>
        <p:spPr>
          <a:xfrm>
            <a:off x="645275" y="592078"/>
            <a:ext cx="11066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dataset_a</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Image result for bc borders map">
            <a:extLst>
              <a:ext uri="{FF2B5EF4-FFF2-40B4-BE49-F238E27FC236}">
                <a16:creationId xmlns:a16="http://schemas.microsoft.com/office/drawing/2014/main" id="{35932BAD-1906-41C0-9267-D20BFA804B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1269" y="3999348"/>
            <a:ext cx="2042515" cy="2092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0/05/Bcmap.png">
            <a:extLst>
              <a:ext uri="{FF2B5EF4-FFF2-40B4-BE49-F238E27FC236}">
                <a16:creationId xmlns:a16="http://schemas.microsoft.com/office/drawing/2014/main" id="{1B2A8A3E-598C-4ECE-9197-B2C9F232EC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323927">
            <a:off x="6816003" y="210291"/>
            <a:ext cx="1486775" cy="2527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A208ED-474A-49EA-A549-DABE18031911}"/>
              </a:ext>
            </a:extLst>
          </p:cNvPr>
          <p:cNvSpPr txBox="1"/>
          <p:nvPr/>
        </p:nvSpPr>
        <p:spPr>
          <a:xfrm>
            <a:off x="2471511" y="730501"/>
            <a:ext cx="295908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Layer A [aesthetics: borders]</a:t>
            </a:r>
          </a:p>
        </p:txBody>
      </p:sp>
      <p:sp>
        <p:nvSpPr>
          <p:cNvPr id="11" name="TextBox 10">
            <a:extLst>
              <a:ext uri="{FF2B5EF4-FFF2-40B4-BE49-F238E27FC236}">
                <a16:creationId xmlns:a16="http://schemas.microsoft.com/office/drawing/2014/main" id="{5C78BB43-E769-4355-B5F2-44E44C31314B}"/>
              </a:ext>
            </a:extLst>
          </p:cNvPr>
          <p:cNvSpPr txBox="1"/>
          <p:nvPr/>
        </p:nvSpPr>
        <p:spPr>
          <a:xfrm>
            <a:off x="2466889" y="1917369"/>
            <a:ext cx="350506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Layer B [aesthetics: point locations]</a:t>
            </a:r>
          </a:p>
        </p:txBody>
      </p:sp>
      <p:pic>
        <p:nvPicPr>
          <p:cNvPr id="12" name="Picture 11">
            <a:extLst>
              <a:ext uri="{FF2B5EF4-FFF2-40B4-BE49-F238E27FC236}">
                <a16:creationId xmlns:a16="http://schemas.microsoft.com/office/drawing/2014/main" id="{1048AAA4-2740-4350-B95D-ACC8EA507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313" y="4448136"/>
            <a:ext cx="1620581" cy="1196444"/>
          </a:xfrm>
          <a:prstGeom prst="rect">
            <a:avLst/>
          </a:prstGeom>
          <a:ln>
            <a:noFill/>
          </a:ln>
          <a:effectLst>
            <a:softEdge rad="112500"/>
          </a:effectLst>
        </p:spPr>
      </p:pic>
      <p:sp>
        <p:nvSpPr>
          <p:cNvPr id="13" name="TextBox 12">
            <a:extLst>
              <a:ext uri="{FF2B5EF4-FFF2-40B4-BE49-F238E27FC236}">
                <a16:creationId xmlns:a16="http://schemas.microsoft.com/office/drawing/2014/main" id="{A8DC5E32-76CC-47B7-AAB4-C889DF3293E7}"/>
              </a:ext>
            </a:extLst>
          </p:cNvPr>
          <p:cNvSpPr txBox="1"/>
          <p:nvPr/>
        </p:nvSpPr>
        <p:spPr>
          <a:xfrm>
            <a:off x="649896" y="4115750"/>
            <a:ext cx="111787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a:ea typeface="+mn-ea"/>
                <a:cs typeface="+mn-cs"/>
              </a:rPr>
              <a:t>dataset_b</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DC60778-0E15-4207-B095-2CC4D7BCDB20}"/>
              </a:ext>
            </a:extLst>
          </p:cNvPr>
          <p:cNvSpPr txBox="1"/>
          <p:nvPr/>
        </p:nvSpPr>
        <p:spPr>
          <a:xfrm>
            <a:off x="2471504" y="4857328"/>
            <a:ext cx="309789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Layer C [aesthetics: geography]</a:t>
            </a:r>
          </a:p>
        </p:txBody>
      </p:sp>
      <p:cxnSp>
        <p:nvCxnSpPr>
          <p:cNvPr id="10" name="Straight Arrow Connector 9">
            <a:extLst>
              <a:ext uri="{FF2B5EF4-FFF2-40B4-BE49-F238E27FC236}">
                <a16:creationId xmlns:a16="http://schemas.microsoft.com/office/drawing/2014/main" id="{7CE9C62B-F37A-424C-81F6-4DF8099CB2D9}"/>
              </a:ext>
            </a:extLst>
          </p:cNvPr>
          <p:cNvCxnSpPr>
            <a:stCxn id="12" idx="3"/>
            <a:endCxn id="14" idx="1"/>
          </p:cNvCxnSpPr>
          <p:nvPr/>
        </p:nvCxnSpPr>
        <p:spPr>
          <a:xfrm flipV="1">
            <a:off x="2003894" y="5041994"/>
            <a:ext cx="467610" cy="43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1713DC-E632-4658-B40C-476DC7BC33A0}"/>
              </a:ext>
            </a:extLst>
          </p:cNvPr>
          <p:cNvCxnSpPr>
            <a:cxnSpLocks/>
            <a:stCxn id="14" idx="3"/>
            <a:endCxn id="1026" idx="1"/>
          </p:cNvCxnSpPr>
          <p:nvPr/>
        </p:nvCxnSpPr>
        <p:spPr>
          <a:xfrm>
            <a:off x="5569403" y="5041994"/>
            <a:ext cx="1001866" cy="34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300A16-09AD-437A-A10D-DE2BE644781E}"/>
              </a:ext>
            </a:extLst>
          </p:cNvPr>
          <p:cNvCxnSpPr>
            <a:cxnSpLocks/>
            <a:stCxn id="2" idx="3"/>
            <a:endCxn id="8" idx="1"/>
          </p:cNvCxnSpPr>
          <p:nvPr/>
        </p:nvCxnSpPr>
        <p:spPr>
          <a:xfrm flipV="1">
            <a:off x="1999273" y="915167"/>
            <a:ext cx="472238" cy="607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4BA26D-DA96-493E-A0D9-24E37855C364}"/>
              </a:ext>
            </a:extLst>
          </p:cNvPr>
          <p:cNvCxnSpPr>
            <a:cxnSpLocks/>
            <a:stCxn id="2" idx="3"/>
            <a:endCxn id="11" idx="1"/>
          </p:cNvCxnSpPr>
          <p:nvPr/>
        </p:nvCxnSpPr>
        <p:spPr>
          <a:xfrm>
            <a:off x="1999273" y="1522686"/>
            <a:ext cx="467616" cy="579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DCB89A5-F429-4984-B775-8A7180B62D94}"/>
              </a:ext>
            </a:extLst>
          </p:cNvPr>
          <p:cNvCxnSpPr>
            <a:cxnSpLocks/>
          </p:cNvCxnSpPr>
          <p:nvPr/>
        </p:nvCxnSpPr>
        <p:spPr>
          <a:xfrm flipV="1">
            <a:off x="5319759" y="915167"/>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12B7F-B368-464D-B050-80EAAFDBD7BB}"/>
              </a:ext>
            </a:extLst>
          </p:cNvPr>
          <p:cNvCxnSpPr>
            <a:cxnSpLocks/>
          </p:cNvCxnSpPr>
          <p:nvPr/>
        </p:nvCxnSpPr>
        <p:spPr>
          <a:xfrm flipV="1">
            <a:off x="5934015" y="2102035"/>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23480C-FB2A-42F8-A1BB-CFB19CB902B0}"/>
              </a:ext>
            </a:extLst>
          </p:cNvPr>
          <p:cNvSpPr txBox="1"/>
          <p:nvPr/>
        </p:nvSpPr>
        <p:spPr>
          <a:xfrm>
            <a:off x="998009" y="2870578"/>
            <a:ext cx="70775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tm_shape</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dataset_a</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tm_polygons</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tm_symbols</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24" name="TextBox 23">
            <a:extLst>
              <a:ext uri="{FF2B5EF4-FFF2-40B4-BE49-F238E27FC236}">
                <a16:creationId xmlns:a16="http://schemas.microsoft.com/office/drawing/2014/main" id="{5396A5F0-0655-4BE0-AD66-7E5A321B2796}"/>
              </a:ext>
            </a:extLst>
          </p:cNvPr>
          <p:cNvSpPr txBox="1"/>
          <p:nvPr/>
        </p:nvSpPr>
        <p:spPr>
          <a:xfrm>
            <a:off x="2018629" y="6209525"/>
            <a:ext cx="459613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tm_shape</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dataset_b</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CA" sz="1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tm_fill</a:t>
            </a:r>
            <a:r>
              <a:rPr kumimoji="0" lang="en-CA"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18320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56D0-D221-4198-B947-CC3CEED63557}"/>
              </a:ext>
            </a:extLst>
          </p:cNvPr>
          <p:cNvSpPr>
            <a:spLocks noGrp="1"/>
          </p:cNvSpPr>
          <p:nvPr>
            <p:ph type="title"/>
          </p:nvPr>
        </p:nvSpPr>
        <p:spPr/>
        <p:txBody>
          <a:bodyPr/>
          <a:lstStyle/>
          <a:p>
            <a:r>
              <a:rPr lang="en-US"/>
              <a:t>Priority Areas</a:t>
            </a:r>
          </a:p>
        </p:txBody>
      </p:sp>
      <p:sp>
        <p:nvSpPr>
          <p:cNvPr id="4" name="Slide Number Placeholder 3">
            <a:extLst>
              <a:ext uri="{FF2B5EF4-FFF2-40B4-BE49-F238E27FC236}">
                <a16:creationId xmlns:a16="http://schemas.microsoft.com/office/drawing/2014/main" id="{498AD1E5-3395-4F46-B21C-3F70C3E89CDF}"/>
              </a:ext>
            </a:extLst>
          </p:cNvPr>
          <p:cNvSpPr>
            <a:spLocks noGrp="1"/>
          </p:cNvSpPr>
          <p:nvPr>
            <p:ph type="sldNum" sz="quarter" idx="12"/>
          </p:nvPr>
        </p:nvSpPr>
        <p:spPr>
          <a:xfrm>
            <a:off x="323528" y="6416675"/>
            <a:ext cx="405408" cy="365125"/>
          </a:xfrm>
        </p:spPr>
        <p:txBody>
          <a:bodyPr/>
          <a:lstStyle/>
          <a:p>
            <a:fld id="{C4A63B03-CE8E-41A3-ABC0-E6682684ECE7}" type="slidenum">
              <a:rPr lang="en-US" smtClean="0"/>
              <a:pPr/>
              <a:t>11</a:t>
            </a:fld>
            <a:endParaRPr lang="en-US"/>
          </a:p>
        </p:txBody>
      </p:sp>
      <p:sp>
        <p:nvSpPr>
          <p:cNvPr id="6" name="Content Placeholder 2">
            <a:extLst>
              <a:ext uri="{FF2B5EF4-FFF2-40B4-BE49-F238E27FC236}">
                <a16:creationId xmlns:a16="http://schemas.microsoft.com/office/drawing/2014/main" id="{BAF320CE-880B-4F8F-A5FC-588334F599EB}"/>
              </a:ext>
            </a:extLst>
          </p:cNvPr>
          <p:cNvSpPr>
            <a:spLocks noGrp="1"/>
          </p:cNvSpPr>
          <p:nvPr>
            <p:ph idx="1"/>
          </p:nvPr>
        </p:nvSpPr>
        <p:spPr>
          <a:xfrm>
            <a:off x="1422911" y="1352195"/>
            <a:ext cx="7412363" cy="3465521"/>
          </a:xfrm>
        </p:spPr>
        <p:txBody>
          <a:bodyPr>
            <a:noAutofit/>
          </a:bodyPr>
          <a:lstStyle/>
          <a:p>
            <a:pPr marL="271463" indent="-271463">
              <a:spcAft>
                <a:spcPts val="600"/>
              </a:spcAft>
              <a:buClr>
                <a:srgbClr val="00327D"/>
              </a:buClr>
              <a:buSzPct val="60000"/>
              <a:buFont typeface="+mj-lt"/>
              <a:buAutoNum type="arabicPeriod"/>
            </a:pPr>
            <a:r>
              <a:rPr lang="en-CA" sz="2400" b="1">
                <a:solidFill>
                  <a:srgbClr val="212121"/>
                </a:solidFill>
                <a:latin typeface="Calibri" panose="020F0502020204030204" pitchFamily="34" charset="0"/>
                <a:cs typeface="Calibri" panose="020F0502020204030204" pitchFamily="34" charset="0"/>
              </a:rPr>
              <a:t>Decrease the risk of people getting cancer</a:t>
            </a:r>
            <a:endParaRPr lang="en-US" sz="2400" b="1">
              <a:solidFill>
                <a:srgbClr val="212121"/>
              </a:solidFill>
              <a:latin typeface="Calibri" panose="020F0502020204030204" pitchFamily="34" charset="0"/>
              <a:cs typeface="Calibri" panose="020F0502020204030204" pitchFamily="34" charset="0"/>
            </a:endParaRPr>
          </a:p>
          <a:p>
            <a:pPr marL="271463" indent="-271463">
              <a:spcBef>
                <a:spcPts val="3400"/>
              </a:spcBef>
              <a:spcAft>
                <a:spcPts val="600"/>
              </a:spcAft>
              <a:buClr>
                <a:srgbClr val="00327D"/>
              </a:buClr>
              <a:buSzPct val="60000"/>
              <a:buFont typeface="+mj-lt"/>
              <a:buAutoNum type="arabicPeriod"/>
            </a:pPr>
            <a:r>
              <a:rPr lang="en-CA" sz="2400" b="1">
                <a:solidFill>
                  <a:srgbClr val="212121"/>
                </a:solidFill>
                <a:latin typeface="Calibri" panose="020F0502020204030204" pitchFamily="34" charset="0"/>
                <a:cs typeface="Calibri" panose="020F0502020204030204" pitchFamily="34" charset="0"/>
              </a:rPr>
              <a:t>Diagnose cancer faster, accurately and at an earlier stage</a:t>
            </a:r>
            <a:endParaRPr lang="en-US" sz="2400" b="1">
              <a:solidFill>
                <a:srgbClr val="212121"/>
              </a:solidFill>
              <a:latin typeface="Calibri" panose="020F0502020204030204" pitchFamily="34" charset="0"/>
              <a:cs typeface="Calibri" panose="020F0502020204030204" pitchFamily="34" charset="0"/>
            </a:endParaRPr>
          </a:p>
          <a:p>
            <a:pPr marL="271463" indent="-271463">
              <a:spcBef>
                <a:spcPts val="3400"/>
              </a:spcBef>
              <a:spcAft>
                <a:spcPts val="600"/>
              </a:spcAft>
              <a:buClr>
                <a:srgbClr val="00327D"/>
              </a:buClr>
              <a:buSzPct val="60000"/>
              <a:buFont typeface="+mj-lt"/>
              <a:buAutoNum type="arabicPeriod"/>
            </a:pPr>
            <a:r>
              <a:rPr lang="en-CA" sz="2400" b="1">
                <a:solidFill>
                  <a:srgbClr val="212121"/>
                </a:solidFill>
                <a:latin typeface="Calibri" panose="020F0502020204030204" pitchFamily="34" charset="0"/>
                <a:cs typeface="Calibri" panose="020F0502020204030204" pitchFamily="34" charset="0"/>
              </a:rPr>
              <a:t>Deliver high-quality care in a sustainable, world class system</a:t>
            </a:r>
            <a:endParaRPr lang="en-US" sz="2400" b="1">
              <a:solidFill>
                <a:srgbClr val="212121"/>
              </a:solidFill>
              <a:latin typeface="Calibri" panose="020F0502020204030204" pitchFamily="34" charset="0"/>
              <a:cs typeface="Calibri" panose="020F0502020204030204" pitchFamily="34" charset="0"/>
            </a:endParaRPr>
          </a:p>
          <a:p>
            <a:pPr marL="271463" indent="-271463">
              <a:spcBef>
                <a:spcPts val="3400"/>
              </a:spcBef>
              <a:spcAft>
                <a:spcPts val="600"/>
              </a:spcAft>
              <a:buClr>
                <a:srgbClr val="00327D"/>
              </a:buClr>
              <a:buSzPct val="60000"/>
              <a:buFont typeface="+mj-lt"/>
              <a:buAutoNum type="arabicPeriod"/>
            </a:pPr>
            <a:r>
              <a:rPr lang="en-CA" sz="2400" b="1">
                <a:solidFill>
                  <a:srgbClr val="212121"/>
                </a:solidFill>
                <a:latin typeface="Calibri" panose="020F0502020204030204" pitchFamily="34" charset="0"/>
                <a:cs typeface="Calibri" panose="020F0502020204030204" pitchFamily="34" charset="0"/>
              </a:rPr>
              <a:t>Eliminate barriers to people getting the care they need</a:t>
            </a:r>
            <a:endParaRPr lang="en-US" sz="2400" b="1">
              <a:solidFill>
                <a:srgbClr val="212121"/>
              </a:solidFill>
              <a:latin typeface="Calibri" panose="020F0502020204030204" pitchFamily="34" charset="0"/>
              <a:cs typeface="Calibri" panose="020F0502020204030204" pitchFamily="34" charset="0"/>
            </a:endParaRPr>
          </a:p>
          <a:p>
            <a:pPr marL="271463" indent="-271463">
              <a:spcBef>
                <a:spcPts val="3400"/>
              </a:spcBef>
              <a:spcAft>
                <a:spcPts val="600"/>
              </a:spcAft>
              <a:buClr>
                <a:srgbClr val="00327D"/>
              </a:buClr>
              <a:buSzPct val="60000"/>
              <a:buFont typeface="+mj-lt"/>
              <a:buAutoNum type="arabicPeriod"/>
            </a:pPr>
            <a:r>
              <a:rPr lang="en-CA" sz="2400" b="1">
                <a:solidFill>
                  <a:srgbClr val="212121"/>
                </a:solidFill>
                <a:latin typeface="Calibri" panose="020F0502020204030204" pitchFamily="34" charset="0"/>
                <a:cs typeface="Calibri" panose="020F0502020204030204" pitchFamily="34" charset="0"/>
              </a:rPr>
              <a:t>Deliver information and supports for people living with cancer, families and caregivers </a:t>
            </a:r>
            <a:endParaRPr lang="en-US" sz="2400" b="1">
              <a:solidFill>
                <a:srgbClr val="212121"/>
              </a:solidFill>
              <a:latin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BF5A90C1-1A5A-4FC2-9901-C0D252ED76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1157536"/>
            <a:ext cx="976064" cy="976064"/>
          </a:xfrm>
          <a:prstGeom prst="rect">
            <a:avLst/>
          </a:prstGeom>
        </p:spPr>
      </p:pic>
      <p:pic>
        <p:nvPicPr>
          <p:cNvPr id="8" name="Graphic 7">
            <a:extLst>
              <a:ext uri="{FF2B5EF4-FFF2-40B4-BE49-F238E27FC236}">
                <a16:creationId xmlns:a16="http://schemas.microsoft.com/office/drawing/2014/main" id="{B57B30CC-4F1E-473A-857A-53A657165A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 y="2117725"/>
            <a:ext cx="976064" cy="976064"/>
          </a:xfrm>
          <a:prstGeom prst="rect">
            <a:avLst/>
          </a:prstGeom>
        </p:spPr>
      </p:pic>
      <p:pic>
        <p:nvPicPr>
          <p:cNvPr id="9" name="Graphic 8">
            <a:extLst>
              <a:ext uri="{FF2B5EF4-FFF2-40B4-BE49-F238E27FC236}">
                <a16:creationId xmlns:a16="http://schemas.microsoft.com/office/drawing/2014/main" id="{DAA1A3D7-D320-4B3D-A957-8BC6C70E46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736" y="3275261"/>
            <a:ext cx="976064" cy="976064"/>
          </a:xfrm>
          <a:prstGeom prst="rect">
            <a:avLst/>
          </a:prstGeom>
        </p:spPr>
      </p:pic>
      <p:pic>
        <p:nvPicPr>
          <p:cNvPr id="10" name="Graphic 9">
            <a:extLst>
              <a:ext uri="{FF2B5EF4-FFF2-40B4-BE49-F238E27FC236}">
                <a16:creationId xmlns:a16="http://schemas.microsoft.com/office/drawing/2014/main" id="{E70912FE-A8F8-41EF-9931-8772C19CBE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1736" y="4403725"/>
            <a:ext cx="976064" cy="976064"/>
          </a:xfrm>
          <a:prstGeom prst="rect">
            <a:avLst/>
          </a:prstGeom>
        </p:spPr>
      </p:pic>
      <p:pic>
        <p:nvPicPr>
          <p:cNvPr id="11" name="Graphic 10">
            <a:extLst>
              <a:ext uri="{FF2B5EF4-FFF2-40B4-BE49-F238E27FC236}">
                <a16:creationId xmlns:a16="http://schemas.microsoft.com/office/drawing/2014/main" id="{EDA8D026-C876-4E61-BE6D-83B1B1ADA5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1736" y="5394325"/>
            <a:ext cx="976064" cy="976064"/>
          </a:xfrm>
          <a:prstGeom prst="rect">
            <a:avLst/>
          </a:prstGeom>
        </p:spPr>
      </p:pic>
    </p:spTree>
    <p:extLst>
      <p:ext uri="{BB962C8B-B14F-4D97-AF65-F5344CB8AC3E}">
        <p14:creationId xmlns:p14="http://schemas.microsoft.com/office/powerpoint/2010/main" val="28770774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To see a list of the aesthetic layers that are available in </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800" dirty="0">
                <a:latin typeface="Calibri" panose="020F0502020204030204" pitchFamily="34" charset="0"/>
                <a:ea typeface="Calibri" panose="020F0502020204030204" pitchFamily="34" charset="0"/>
                <a:cs typeface="Times New Roman" panose="02020603050405020304" pitchFamily="18" charset="0"/>
              </a:rPr>
              <a:t>, type </a:t>
            </a:r>
            <a:r>
              <a:rPr lang="en-CA" sz="2000" dirty="0">
                <a:latin typeface="Courier New" panose="02070309020205020404" pitchFamily="49" charset="0"/>
                <a:ea typeface="Calibri" panose="020F0502020204030204" pitchFamily="34" charset="0"/>
                <a:cs typeface="Times New Roman" panose="02020603050405020304" pitchFamily="18" charset="0"/>
              </a:rPr>
              <a:t>help(“</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000" dirty="0">
                <a:latin typeface="Courier New" panose="02070309020205020404" pitchFamily="49" charset="0"/>
                <a:ea typeface="Calibri" panose="020F0502020204030204" pitchFamily="34" charset="0"/>
                <a:cs typeface="Times New Roman" panose="02020603050405020304" pitchFamily="18" charset="0"/>
              </a:rPr>
              <a:t>-element”)</a:t>
            </a:r>
          </a:p>
          <a:p>
            <a:pPr lvl="1">
              <a:lnSpc>
                <a:spcPct val="87000"/>
              </a:lnSpc>
            </a:pPr>
            <a:endParaRPr lang="en-CA" sz="1800" dirty="0">
              <a:latin typeface="Calibri" panose="020F0502020204030204" pitchFamily="34" charset="0"/>
              <a:ea typeface="Calibri" panose="020F0502020204030204" pitchFamily="34" charset="0"/>
              <a:cs typeface="Times New Roman" panose="02020603050405020304" pitchFamily="18" charset="0"/>
            </a:endParaRPr>
          </a:p>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In order to generate a quick and simply thematic map, one can also use </a:t>
            </a:r>
            <a:r>
              <a:rPr lang="en-CA" sz="2000" dirty="0" err="1">
                <a:latin typeface="Courier New" panose="02070309020205020404" pitchFamily="49" charset="0"/>
                <a:ea typeface="Calibri" panose="020F0502020204030204" pitchFamily="34" charset="0"/>
                <a:cs typeface="Times New Roman" panose="02020603050405020304" pitchFamily="18" charset="0"/>
              </a:rPr>
              <a:t>qtm</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1257457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In R, we typically assign data, variables, plots and all other things as ‘objects’.  Similarly, working with and saving maps is made easier by creating them as objects</a:t>
            </a:r>
          </a:p>
          <a:p>
            <a:pPr marL="0" indent="0">
              <a:lnSpc>
                <a:spcPct val="115000"/>
              </a:lnSpc>
              <a:spcAft>
                <a:spcPts val="0"/>
              </a:spcAft>
              <a:buNone/>
            </a:pPr>
            <a:r>
              <a:rPr lang="en-CA" sz="2800" dirty="0">
                <a:latin typeface="Calibri" panose="020F0502020204030204" pitchFamily="34" charset="0"/>
                <a:ea typeface="Calibri" panose="020F0502020204030204" pitchFamily="34" charset="0"/>
                <a:cs typeface="Times New Roman" panose="02020603050405020304" pitchFamily="18" charset="0"/>
              </a:rPr>
              <a:t> </a:t>
            </a: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&lt;-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tm_polygon</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alibri" panose="020F0502020204030204" pitchFamily="34" charset="0"/>
                <a:ea typeface="Calibri" panose="020F0502020204030204" pitchFamily="34" charset="0"/>
                <a:cs typeface="Times New Roman" panose="02020603050405020304" pitchFamily="18" charset="0"/>
              </a:rPr>
              <a:t>(e.g., starting with borders)</a:t>
            </a:r>
          </a:p>
          <a:p>
            <a:pPr marL="0" indent="0">
              <a:lnSpc>
                <a:spcPct val="115000"/>
              </a:lnSpc>
              <a:spcAft>
                <a:spcPts val="0"/>
              </a:spcAft>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55C3E5-A05A-4E3C-AA16-2206BE12882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827184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New layers can then be added successively:</a:t>
            </a:r>
          </a:p>
          <a:p>
            <a:pPr marL="0" indent="0">
              <a:lnSpc>
                <a:spcPct val="115000"/>
              </a:lnSpc>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new_map1 &lt;- </a:t>
            </a: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p>
          <a:p>
            <a:pPr marL="0" indent="0">
              <a:lnSpc>
                <a:spcPct val="115000"/>
              </a:lnSpc>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tm_raster</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elevation)</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new_map2 &lt;- new_map1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even_more_sf_data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 </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a:latin typeface="Calibri" panose="020F0502020204030204" pitchFamily="34"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tm_lines</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bodies of water)</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55C3E5-A05A-4E3C-AA16-2206BE12882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498149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EA8494AD-9756-4976-AEB3-C2E11264E091}"/>
              </a:ext>
            </a:extLst>
          </p:cNvPr>
          <p:cNvSpPr>
            <a:spLocks noGrp="1"/>
          </p:cNvSpPr>
          <p:nvPr>
            <p:ph idx="1"/>
          </p:nvPr>
        </p:nvSpPr>
        <p:spPr/>
        <p:txBody>
          <a:bodyPr>
            <a:normAutofit fontScale="85000" lnSpcReduction="20000"/>
          </a:bodyPr>
          <a:lstStyle/>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Note that </a:t>
            </a:r>
            <a:r>
              <a:rPr lang="en-CA" sz="2400" dirty="0" err="1">
                <a:latin typeface="Courier New" panose="02070309020205020404" pitchFamily="49" charset="0"/>
                <a:ea typeface="Calibri" panose="020F0502020204030204" pitchFamily="34" charset="0"/>
                <a:cs typeface="Times New Roman" panose="02020603050405020304" pitchFamily="18" charset="0"/>
              </a:rPr>
              <a:t>tmap</a:t>
            </a:r>
            <a:r>
              <a:rPr lang="en-CA" sz="2400" dirty="0">
                <a:latin typeface="Courier New" panose="02070309020205020404" pitchFamily="49" charset="0"/>
                <a:ea typeface="Calibri" panose="020F0502020204030204" pitchFamily="34" charset="0"/>
                <a:cs typeface="Times New Roman" panose="02020603050405020304" pitchFamily="18" charset="0"/>
              </a:rPr>
              <a:t>()</a:t>
            </a:r>
            <a:r>
              <a:rPr lang="en-CA" sz="2400" dirty="0">
                <a:latin typeface="Calibri" panose="020F0502020204030204" pitchFamily="34" charset="0"/>
                <a:ea typeface="Calibri" panose="020F0502020204030204" pitchFamily="34" charset="0"/>
                <a:cs typeface="Times New Roman" panose="02020603050405020304" pitchFamily="18" charset="0"/>
              </a:rPr>
              <a:t> </a:t>
            </a:r>
            <a:r>
              <a:rPr lang="en-CA" sz="2800" dirty="0">
                <a:latin typeface="Calibri" panose="020F0502020204030204" pitchFamily="34" charset="0"/>
                <a:ea typeface="Calibri" panose="020F0502020204030204" pitchFamily="34" charset="0"/>
                <a:cs typeface="Times New Roman" panose="02020603050405020304" pitchFamily="18" charset="0"/>
              </a:rPr>
              <a:t>automatically uses certain default aesthetics (e.g., black lines, grey shading for fills, etc.), but that these are all modifiable in their associated layer.  </a:t>
            </a:r>
          </a:p>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There are two types of aesthetics: </a:t>
            </a:r>
            <a:r>
              <a:rPr lang="en-CA" sz="2800" dirty="0" err="1">
                <a:latin typeface="Calibri" panose="020F0502020204030204" pitchFamily="34" charset="0"/>
                <a:ea typeface="Calibri" panose="020F0502020204030204" pitchFamily="34" charset="0"/>
                <a:cs typeface="Times New Roman" panose="02020603050405020304" pitchFamily="18" charset="0"/>
              </a:rPr>
              <a:t>i</a:t>
            </a:r>
            <a:r>
              <a:rPr lang="en-CA" sz="2800" dirty="0">
                <a:latin typeface="Calibri" panose="020F0502020204030204" pitchFamily="34" charset="0"/>
                <a:ea typeface="Calibri" panose="020F0502020204030204" pitchFamily="34" charset="0"/>
                <a:cs typeface="Times New Roman" panose="02020603050405020304" pitchFamily="18" charset="0"/>
              </a:rPr>
              <a:t>) static aesthetics – set visual aspect of map element to a constant value; ii) variable aesthetics – set visual aspects to vary according to values in the dataset</a:t>
            </a: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“red”)</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spcAft>
                <a:spcPts val="300"/>
              </a:spcAft>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a:t>
            </a:r>
            <a:r>
              <a:rPr lang="en-CA" dirty="0" err="1">
                <a:latin typeface="Courier New" panose="02070309020205020404" pitchFamily="49" charset="0"/>
                <a:ea typeface="Calibri" panose="020F0502020204030204" pitchFamily="34" charset="0"/>
                <a:cs typeface="Times New Roman" panose="02020603050405020304" pitchFamily="18" charset="0"/>
              </a:rPr>
              <a:t>my_landarea_variable</a:t>
            </a:r>
            <a:r>
              <a:rPr lang="en-CA" dirty="0">
                <a:latin typeface="Courier New" panose="02070309020205020404" pitchFamily="49" charset="0"/>
                <a:ea typeface="Calibri" panose="020F0502020204030204" pitchFamily="34" charset="0"/>
                <a:cs typeface="Times New Roman" panose="02020603050405020304" pitchFamily="18" charset="0"/>
              </a:rPr>
              <a:t>”)</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id="{18A99698-5EA9-4D23-8C34-83B2C2010F2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053713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EA8494AD-9756-4976-AEB3-C2E11264E091}"/>
              </a:ext>
            </a:extLst>
          </p:cNvPr>
          <p:cNvSpPr>
            <a:spLocks noGrp="1"/>
          </p:cNvSpPr>
          <p:nvPr>
            <p:ph idx="1"/>
          </p:nvPr>
        </p:nvSpPr>
        <p:spPr/>
        <p:txBody>
          <a:bodyPr>
            <a:normAutofit/>
          </a:bodyPr>
          <a:lstStyle/>
          <a:p>
            <a:pPr>
              <a:lnSpc>
                <a:spcPct val="87000"/>
              </a:lnSpc>
              <a:spcAft>
                <a:spcPts val="800"/>
              </a:spcAft>
            </a:pPr>
            <a:r>
              <a:rPr lang="en-CA" dirty="0">
                <a:latin typeface="Calibri" panose="020F0502020204030204" pitchFamily="34" charset="0"/>
                <a:ea typeface="Calibri" panose="020F0502020204030204" pitchFamily="34" charset="0"/>
                <a:cs typeface="Times New Roman" panose="02020603050405020304" pitchFamily="18" charset="0"/>
              </a:rPr>
              <a:t>Aesthetics include elements such as colour (</a:t>
            </a:r>
            <a:r>
              <a:rPr lang="en-CA" sz="2200" dirty="0">
                <a:latin typeface="Courier New" panose="02070309020205020404" pitchFamily="49" charset="0"/>
                <a:ea typeface="Calibri" panose="020F0502020204030204" pitchFamily="34" charset="0"/>
                <a:cs typeface="Times New Roman" panose="02020603050405020304" pitchFamily="18" charset="0"/>
              </a:rPr>
              <a:t>col =</a:t>
            </a:r>
            <a:r>
              <a:rPr lang="en-CA" dirty="0">
                <a:latin typeface="Calibri" panose="020F0502020204030204" pitchFamily="34" charset="0"/>
                <a:ea typeface="Calibri" panose="020F0502020204030204" pitchFamily="34" charset="0"/>
                <a:cs typeface="Times New Roman" panose="02020603050405020304" pitchFamily="18" charset="0"/>
              </a:rPr>
              <a:t>), transparency (</a:t>
            </a:r>
            <a:r>
              <a:rPr lang="en-CA" sz="2200" dirty="0">
                <a:latin typeface="Courier New" panose="02070309020205020404" pitchFamily="49" charset="0"/>
                <a:ea typeface="Calibri" panose="020F0502020204030204" pitchFamily="34" charset="0"/>
                <a:cs typeface="Times New Roman" panose="02020603050405020304" pitchFamily="18" charset="0"/>
              </a:rPr>
              <a:t>alpha =</a:t>
            </a:r>
            <a:r>
              <a:rPr lang="en-CA" dirty="0">
                <a:latin typeface="Calibri" panose="020F0502020204030204" pitchFamily="34" charset="0"/>
                <a:ea typeface="Calibri" panose="020F0502020204030204" pitchFamily="34" charset="0"/>
                <a:cs typeface="Times New Roman" panose="02020603050405020304" pitchFamily="18" charset="0"/>
              </a:rPr>
              <a:t>), line width (</a:t>
            </a:r>
            <a:r>
              <a:rPr lang="en-CA" sz="2200" dirty="0" err="1">
                <a:latin typeface="Courier New" panose="02070309020205020404" pitchFamily="49" charset="0"/>
                <a:ea typeface="Calibri" panose="020F0502020204030204" pitchFamily="34" charset="0"/>
                <a:cs typeface="Times New Roman" panose="02020603050405020304" pitchFamily="18" charset="0"/>
              </a:rPr>
              <a:t>lwd</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a:latin typeface="Calibri" panose="020F0502020204030204" pitchFamily="34" charset="0"/>
                <a:ea typeface="Calibri" panose="020F0502020204030204" pitchFamily="34" charset="0"/>
                <a:cs typeface="Times New Roman" panose="02020603050405020304" pitchFamily="18" charset="0"/>
              </a:rPr>
              <a:t> line type (</a:t>
            </a:r>
            <a:r>
              <a:rPr lang="en-CA" sz="2200" dirty="0" err="1">
                <a:latin typeface="Courier New" panose="02070309020205020404" pitchFamily="49" charset="0"/>
                <a:ea typeface="Calibri" panose="020F0502020204030204" pitchFamily="34" charset="0"/>
                <a:cs typeface="Times New Roman" panose="02020603050405020304" pitchFamily="18" charset="0"/>
              </a:rPr>
              <a:t>lty</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alibri" panose="020F0502020204030204" pitchFamily="34" charset="0"/>
                <a:ea typeface="Calibri" panose="020F0502020204030204" pitchFamily="34" charset="0"/>
                <a:cs typeface="Times New Roman" panose="02020603050405020304" pitchFamily="18" charset="0"/>
              </a:rPr>
              <a:t>), title (</a:t>
            </a:r>
            <a:r>
              <a:rPr lang="en-CA" sz="2200" dirty="0">
                <a:latin typeface="Courier New" panose="02070309020205020404" pitchFamily="49" charset="0"/>
                <a:ea typeface="Calibri" panose="020F0502020204030204" pitchFamily="34" charset="0"/>
                <a:cs typeface="Times New Roman" panose="02020603050405020304" pitchFamily="18" charset="0"/>
              </a:rPr>
              <a:t>title =</a:t>
            </a:r>
            <a:r>
              <a:rPr lang="en-CA" dirty="0">
                <a:latin typeface="Calibri" panose="020F0502020204030204" pitchFamily="34" charset="0"/>
                <a:ea typeface="Calibri" panose="020F0502020204030204" pitchFamily="34" charset="0"/>
                <a:cs typeface="Times New Roman" panose="02020603050405020304" pitchFamily="18" charset="0"/>
              </a:rPr>
              <a:t>), etc.</a:t>
            </a:r>
          </a:p>
          <a:p>
            <a:pPr marL="0" indent="0">
              <a:buNone/>
            </a:pPr>
            <a:endParaRPr lang="en-CA" dirty="0"/>
          </a:p>
        </p:txBody>
      </p:sp>
      <p:sp>
        <p:nvSpPr>
          <p:cNvPr id="4" name="Text Placeholder 3">
            <a:extLst>
              <a:ext uri="{FF2B5EF4-FFF2-40B4-BE49-F238E27FC236}">
                <a16:creationId xmlns:a16="http://schemas.microsoft.com/office/drawing/2014/main" id="{18A99698-5EA9-4D23-8C34-83B2C2010F2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4938693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A10F-DAF8-414F-98AC-C3ADCCD39E3F}"/>
              </a:ext>
            </a:extLst>
          </p:cNvPr>
          <p:cNvSpPr>
            <a:spLocks noGrp="1"/>
          </p:cNvSpPr>
          <p:nvPr>
            <p:ph type="title"/>
          </p:nvPr>
        </p:nvSpPr>
        <p:spPr/>
        <p:txBody>
          <a:bodyPr/>
          <a:lstStyle/>
          <a:p>
            <a:r>
              <a:rPr lang="en-US" sz="6600" dirty="0"/>
              <a:t>Summary of Day #1</a:t>
            </a:r>
          </a:p>
        </p:txBody>
      </p:sp>
      <p:sp>
        <p:nvSpPr>
          <p:cNvPr id="3" name="Slide Number Placeholder 2">
            <a:extLst>
              <a:ext uri="{FF2B5EF4-FFF2-40B4-BE49-F238E27FC236}">
                <a16:creationId xmlns:a16="http://schemas.microsoft.com/office/drawing/2014/main" id="{D8D7D95C-8CEE-4B63-8C57-C04C88B6FE33}"/>
              </a:ext>
            </a:extLst>
          </p:cNvPr>
          <p:cNvSpPr>
            <a:spLocks noGrp="1"/>
          </p:cNvSpPr>
          <p:nvPr>
            <p:ph type="sldNum" sz="quarter" idx="12"/>
          </p:nvPr>
        </p:nvSpPr>
        <p:spPr/>
        <p:txBody>
          <a:bodyPr/>
          <a:lstStyle/>
          <a:p>
            <a:fld id="{C4A63B03-CE8E-41A3-ABC0-E6682684ECE7}" type="slidenum">
              <a:rPr lang="en-US" smtClean="0"/>
              <a:pPr/>
              <a:t>115</a:t>
            </a:fld>
            <a:endParaRPr lang="en-US"/>
          </a:p>
        </p:txBody>
      </p:sp>
    </p:spTree>
    <p:extLst>
      <p:ext uri="{BB962C8B-B14F-4D97-AF65-F5344CB8AC3E}">
        <p14:creationId xmlns:p14="http://schemas.microsoft.com/office/powerpoint/2010/main" val="2467711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501252"/>
            <a:ext cx="4876800" cy="1470025"/>
          </a:xfrm>
        </p:spPr>
        <p:txBody>
          <a:bodyPr>
            <a:noAutofit/>
          </a:bodyPr>
          <a:lstStyle/>
          <a:p>
            <a:r>
              <a:rPr lang="en-US" sz="2500" i="1" dirty="0"/>
              <a:t>Workshop in Geospatial Methods</a:t>
            </a:r>
          </a:p>
        </p:txBody>
      </p:sp>
      <p:sp>
        <p:nvSpPr>
          <p:cNvPr id="3" name="Subtitle 2"/>
          <p:cNvSpPr>
            <a:spLocks noGrp="1"/>
          </p:cNvSpPr>
          <p:nvPr>
            <p:ph type="subTitle" idx="1"/>
          </p:nvPr>
        </p:nvSpPr>
        <p:spPr>
          <a:xfrm>
            <a:off x="152400" y="3188568"/>
            <a:ext cx="6398840" cy="384448"/>
          </a:xfrm>
        </p:spPr>
        <p:txBody>
          <a:bodyPr>
            <a:normAutofit lnSpcReduction="10000"/>
          </a:bodyPr>
          <a:lstStyle/>
          <a:p>
            <a:r>
              <a:rPr lang="en-US" dirty="0"/>
              <a:t>Michael Otterstatter , Nicolette Baines &amp; Zahra Sayyed  </a:t>
            </a:r>
          </a:p>
        </p:txBody>
      </p:sp>
      <p:sp>
        <p:nvSpPr>
          <p:cNvPr id="4" name="Text Placeholder 8"/>
          <p:cNvSpPr>
            <a:spLocks noGrp="1"/>
          </p:cNvSpPr>
          <p:nvPr>
            <p:ph type="body" sz="quarter" idx="10"/>
          </p:nvPr>
        </p:nvSpPr>
        <p:spPr>
          <a:xfrm>
            <a:off x="152400" y="3501008"/>
            <a:ext cx="2232025" cy="338554"/>
          </a:xfrm>
        </p:spPr>
        <p:txBody>
          <a:bodyPr>
            <a:normAutofit/>
          </a:bodyPr>
          <a:lstStyle>
            <a:lvl1pPr marL="0" indent="0">
              <a:buNone/>
              <a:defRPr sz="1600" b="0">
                <a:solidFill>
                  <a:srgbClr val="0067B1"/>
                </a:solidFill>
              </a:defRPr>
            </a:lvl1pPr>
            <a:lvl2pPr>
              <a:defRPr sz="1600" b="0"/>
            </a:lvl2pPr>
            <a:lvl3pPr>
              <a:defRPr sz="1600" b="0"/>
            </a:lvl3pPr>
            <a:lvl4pPr>
              <a:defRPr sz="1600" b="0"/>
            </a:lvl4pPr>
            <a:lvl5pPr>
              <a:defRPr sz="1600" b="0"/>
            </a:lvl5pPr>
          </a:lstStyle>
          <a:p>
            <a:pPr lvl="0"/>
            <a:r>
              <a:rPr lang="en-CA" dirty="0">
                <a:solidFill>
                  <a:schemeClr val="bg1"/>
                </a:solidFill>
              </a:rPr>
              <a:t>Sept 18</a:t>
            </a:r>
            <a:r>
              <a:rPr lang="en-CA" baseline="30000" dirty="0">
                <a:solidFill>
                  <a:schemeClr val="bg1"/>
                </a:solidFill>
              </a:rPr>
              <a:t>th</a:t>
            </a:r>
            <a:r>
              <a:rPr lang="en-CA" dirty="0">
                <a:solidFill>
                  <a:schemeClr val="bg1"/>
                </a:solidFill>
              </a:rPr>
              <a:t>, 2019</a:t>
            </a:r>
            <a:endParaRPr lang="en-US" dirty="0">
              <a:solidFill>
                <a:schemeClr val="bg1"/>
              </a:solidFill>
            </a:endParaRPr>
          </a:p>
        </p:txBody>
      </p:sp>
    </p:spTree>
    <p:extLst>
      <p:ext uri="{BB962C8B-B14F-4D97-AF65-F5344CB8AC3E}">
        <p14:creationId xmlns:p14="http://schemas.microsoft.com/office/powerpoint/2010/main" val="37912007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fontScale="90000"/>
          </a:bodyPr>
          <a:lstStyle/>
          <a:p>
            <a:r>
              <a:rPr lang="en-CA" dirty="0"/>
              <a:t>Module 3: Mapping and other spatial visualizations</a:t>
            </a:r>
          </a:p>
        </p:txBody>
      </p:sp>
      <p:sp>
        <p:nvSpPr>
          <p:cNvPr id="6" name="Subtitle 2">
            <a:extLst>
              <a:ext uri="{FF2B5EF4-FFF2-40B4-BE49-F238E27FC236}">
                <a16:creationId xmlns:a16="http://schemas.microsoft.com/office/drawing/2014/main" id="{78F1C5DD-E977-4DF1-A06A-9D1CDD7B809D}"/>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1852090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9235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Mapping census data</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From data to map</a:t>
            </a:r>
          </a:p>
          <a:p>
            <a:r>
              <a:rPr lang="en-CA" dirty="0"/>
              <a:t>Introducing</a:t>
            </a:r>
          </a:p>
          <a:p>
            <a:pPr lvl="1"/>
            <a:r>
              <a:rPr lang="en-CA" dirty="0"/>
              <a:t>mapping using </a:t>
            </a:r>
            <a:r>
              <a:rPr lang="en-CA" sz="2000" dirty="0" err="1">
                <a:latin typeface="Courier New" panose="02070309020205020404" pitchFamily="49" charset="0"/>
                <a:cs typeface="Courier New" panose="02070309020205020404" pitchFamily="49" charset="0"/>
              </a:rPr>
              <a:t>tmap</a:t>
            </a:r>
            <a:endParaRPr lang="en-CA" sz="2000" dirty="0"/>
          </a:p>
          <a:p>
            <a:pPr lvl="1"/>
            <a:r>
              <a:rPr lang="en-CA" dirty="0"/>
              <a:t>using the </a:t>
            </a:r>
            <a:r>
              <a:rPr lang="en-CA" sz="2000" dirty="0" err="1">
                <a:latin typeface="Courier New" panose="02070309020205020404" pitchFamily="49" charset="0"/>
                <a:cs typeface="Courier New" panose="02070309020205020404" pitchFamily="49" charset="0"/>
              </a:rPr>
              <a:t>tmap</a:t>
            </a:r>
            <a:r>
              <a:rPr lang="en-CA" dirty="0"/>
              <a:t> </a:t>
            </a:r>
            <a:r>
              <a:rPr lang="en-CA" dirty="0" err="1"/>
              <a:t>cheatsheet</a:t>
            </a:r>
            <a:endParaRPr lang="en-CA" dirty="0"/>
          </a:p>
          <a:p>
            <a:pPr lvl="1"/>
            <a:r>
              <a:rPr lang="en-CA" dirty="0"/>
              <a:t>using the R color </a:t>
            </a:r>
            <a:r>
              <a:rPr lang="en-CA" dirty="0" err="1"/>
              <a:t>cheetsheet</a:t>
            </a:r>
            <a:endParaRPr lang="en-CA" dirty="0"/>
          </a:p>
          <a:p>
            <a:endParaRPr lang="en-CA" i="1"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Tree>
    <p:extLst>
      <p:ext uri="{BB962C8B-B14F-4D97-AF65-F5344CB8AC3E}">
        <p14:creationId xmlns:p14="http://schemas.microsoft.com/office/powerpoint/2010/main" val="2663305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C28A-8288-4FB9-BAA2-1C17FA563C6A}"/>
              </a:ext>
            </a:extLst>
          </p:cNvPr>
          <p:cNvSpPr>
            <a:spLocks noGrp="1"/>
          </p:cNvSpPr>
          <p:nvPr>
            <p:ph type="title"/>
          </p:nvPr>
        </p:nvSpPr>
        <p:spPr/>
        <p:txBody>
          <a:bodyPr/>
          <a:lstStyle/>
          <a:p>
            <a:r>
              <a:rPr lang="en-US"/>
              <a:t>Priority 2: Actions</a:t>
            </a:r>
          </a:p>
        </p:txBody>
      </p:sp>
      <p:sp>
        <p:nvSpPr>
          <p:cNvPr id="4" name="Slide Number Placeholder 3">
            <a:extLst>
              <a:ext uri="{FF2B5EF4-FFF2-40B4-BE49-F238E27FC236}">
                <a16:creationId xmlns:a16="http://schemas.microsoft.com/office/drawing/2014/main" id="{6B59BB3D-A532-4D0F-B886-6DBD0BA086D4}"/>
              </a:ext>
            </a:extLst>
          </p:cNvPr>
          <p:cNvSpPr>
            <a:spLocks noGrp="1"/>
          </p:cNvSpPr>
          <p:nvPr>
            <p:ph type="sldNum" sz="quarter" idx="12"/>
          </p:nvPr>
        </p:nvSpPr>
        <p:spPr/>
        <p:txBody>
          <a:bodyPr/>
          <a:lstStyle/>
          <a:p>
            <a:fld id="{C4A63B03-CE8E-41A3-ABC0-E6682684ECE7}" type="slidenum">
              <a:rPr lang="en-US" smtClean="0"/>
              <a:pPr/>
              <a:t>12</a:t>
            </a:fld>
            <a:endParaRPr lang="en-US"/>
          </a:p>
        </p:txBody>
      </p:sp>
      <p:sp>
        <p:nvSpPr>
          <p:cNvPr id="5" name="Content Placeholder 2">
            <a:extLst>
              <a:ext uri="{FF2B5EF4-FFF2-40B4-BE49-F238E27FC236}">
                <a16:creationId xmlns:a16="http://schemas.microsoft.com/office/drawing/2014/main" id="{DEFA7A47-D0F2-495F-90EE-B04D4F1B0FBE}"/>
              </a:ext>
            </a:extLst>
          </p:cNvPr>
          <p:cNvSpPr>
            <a:spLocks noGrp="1"/>
          </p:cNvSpPr>
          <p:nvPr>
            <p:ph idx="1"/>
          </p:nvPr>
        </p:nvSpPr>
        <p:spPr>
          <a:xfrm>
            <a:off x="4779859" y="1875795"/>
            <a:ext cx="4277752" cy="3945520"/>
          </a:xfrm>
        </p:spPr>
        <p:txBody>
          <a:bodyPr>
            <a:noAutofit/>
          </a:bodyPr>
          <a:lstStyle/>
          <a:p>
            <a:pPr marL="0" indent="0">
              <a:buNone/>
            </a:pPr>
            <a:r>
              <a:rPr lang="en-US" sz="2400" b="1">
                <a:solidFill>
                  <a:schemeClr val="tx1"/>
                </a:solidFill>
                <a:latin typeface="+mj-lt"/>
                <a:cs typeface="Calibri" panose="020F0502020204030204" pitchFamily="34" charset="0"/>
              </a:rPr>
              <a:t>Prioritize rapid access to appropriate diagnosis for those suspected of having cancer. </a:t>
            </a:r>
          </a:p>
          <a:p>
            <a:pPr marL="0" indent="0">
              <a:buNone/>
            </a:pPr>
            <a:endParaRPr lang="en-CA" sz="2400" b="1">
              <a:solidFill>
                <a:schemeClr val="tx1"/>
              </a:solidFill>
              <a:latin typeface="+mj-lt"/>
              <a:cs typeface="Calibri" panose="020F0502020204030204" pitchFamily="34" charset="0"/>
            </a:endParaRPr>
          </a:p>
          <a:p>
            <a:pPr marL="0" indent="0">
              <a:buNone/>
            </a:pPr>
            <a:r>
              <a:rPr lang="en-US" sz="2400" b="1">
                <a:solidFill>
                  <a:schemeClr val="tx1"/>
                </a:solidFill>
                <a:latin typeface="+mj-lt"/>
                <a:cs typeface="Calibri" panose="020F0502020204030204" pitchFamily="34" charset="0"/>
              </a:rPr>
              <a:t>Strengthen existing screening efforts and implement lung cancer screening programs across Canada.</a:t>
            </a:r>
          </a:p>
          <a:p>
            <a:endParaRPr lang="en-CA" sz="2600" b="1">
              <a:solidFill>
                <a:srgbClr val="212121"/>
              </a:solidFill>
              <a:latin typeface="+mj-lt"/>
              <a:cs typeface="Calibri" panose="020F0502020204030204" pitchFamily="34" charset="0"/>
            </a:endParaRPr>
          </a:p>
        </p:txBody>
      </p:sp>
      <p:pic>
        <p:nvPicPr>
          <p:cNvPr id="6" name="Picture 4">
            <a:extLst>
              <a:ext uri="{FF2B5EF4-FFF2-40B4-BE49-F238E27FC236}">
                <a16:creationId xmlns:a16="http://schemas.microsoft.com/office/drawing/2014/main" id="{711045FB-D5BB-4622-B381-56472B744D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020" y="1728243"/>
            <a:ext cx="1456535" cy="1456535"/>
          </a:xfrm>
          <a:prstGeom prst="rect">
            <a:avLst/>
          </a:prstGeom>
        </p:spPr>
      </p:pic>
      <p:sp>
        <p:nvSpPr>
          <p:cNvPr id="7" name="Rectangle 6">
            <a:extLst>
              <a:ext uri="{FF2B5EF4-FFF2-40B4-BE49-F238E27FC236}">
                <a16:creationId xmlns:a16="http://schemas.microsoft.com/office/drawing/2014/main" id="{2C7710CC-423B-4BFB-BF49-B471AA864BB9}"/>
              </a:ext>
            </a:extLst>
          </p:cNvPr>
          <p:cNvSpPr/>
          <p:nvPr/>
        </p:nvSpPr>
        <p:spPr>
          <a:xfrm>
            <a:off x="360961" y="3510546"/>
            <a:ext cx="2934531" cy="1569660"/>
          </a:xfrm>
          <a:prstGeom prst="rect">
            <a:avLst/>
          </a:prstGeom>
        </p:spPr>
        <p:txBody>
          <a:bodyPr wrap="square">
            <a:spAutoFit/>
          </a:bodyPr>
          <a:lstStyle/>
          <a:p>
            <a:pPr>
              <a:spcBef>
                <a:spcPts val="3400"/>
              </a:spcBef>
              <a:spcAft>
                <a:spcPts val="600"/>
              </a:spcAft>
              <a:buClr>
                <a:srgbClr val="00327D"/>
              </a:buClr>
              <a:buSzPct val="60000"/>
            </a:pPr>
            <a:r>
              <a:rPr lang="en-CA" sz="2400" b="1">
                <a:solidFill>
                  <a:srgbClr val="212121"/>
                </a:solidFill>
                <a:latin typeface="+mj-lt"/>
                <a:cs typeface="Calibri" panose="020F0502020204030204" pitchFamily="34" charset="0"/>
              </a:rPr>
              <a:t>Diagnose cancer faster, accurately and at an earlier stage</a:t>
            </a:r>
            <a:endParaRPr lang="en-US" sz="2400" b="1">
              <a:solidFill>
                <a:srgbClr val="212121"/>
              </a:solidFill>
              <a:latin typeface="+mj-lt"/>
              <a:cs typeface="Calibri" panose="020F0502020204030204" pitchFamily="34" charset="0"/>
            </a:endParaRPr>
          </a:p>
        </p:txBody>
      </p:sp>
      <p:sp>
        <p:nvSpPr>
          <p:cNvPr id="8" name="Title 1">
            <a:extLst>
              <a:ext uri="{FF2B5EF4-FFF2-40B4-BE49-F238E27FC236}">
                <a16:creationId xmlns:a16="http://schemas.microsoft.com/office/drawing/2014/main" id="{04858CAC-CFB9-4BEC-A1C6-BE74D4186469}"/>
              </a:ext>
            </a:extLst>
          </p:cNvPr>
          <p:cNvSpPr txBox="1">
            <a:spLocks/>
          </p:cNvSpPr>
          <p:nvPr/>
        </p:nvSpPr>
        <p:spPr>
          <a:xfrm>
            <a:off x="360961" y="2442369"/>
            <a:ext cx="3017298" cy="1484818"/>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3200" kern="1200">
                <a:solidFill>
                  <a:schemeClr val="bg1"/>
                </a:solidFill>
                <a:latin typeface="+mj-lt"/>
                <a:ea typeface="+mj-ea"/>
                <a:cs typeface="+mj-cs"/>
              </a:defRPr>
            </a:lvl1pPr>
          </a:lstStyle>
          <a:p>
            <a:r>
              <a:rPr lang="en-US" sz="3050" cap="all">
                <a:solidFill>
                  <a:srgbClr val="EA996D"/>
                </a:solidFill>
              </a:rPr>
              <a:t>PRIORITY 2</a:t>
            </a:r>
            <a:endParaRPr lang="en-US">
              <a:solidFill>
                <a:srgbClr val="EA996D"/>
              </a:solidFill>
              <a:latin typeface="Helvetica" panose="020B0604020202020204" pitchFamily="34" charset="0"/>
              <a:cs typeface="Helvetica" panose="020B0604020202020204" pitchFamily="34" charset="0"/>
            </a:endParaRPr>
          </a:p>
        </p:txBody>
      </p:sp>
      <p:pic>
        <p:nvPicPr>
          <p:cNvPr id="9" name="Graphic 8">
            <a:extLst>
              <a:ext uri="{FF2B5EF4-FFF2-40B4-BE49-F238E27FC236}">
                <a16:creationId xmlns:a16="http://schemas.microsoft.com/office/drawing/2014/main" id="{52284A2F-73A6-4F7C-A4DF-B0129F4159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998" y="1967674"/>
            <a:ext cx="1036412" cy="1036412"/>
          </a:xfrm>
          <a:prstGeom prst="rect">
            <a:avLst/>
          </a:prstGeom>
        </p:spPr>
      </p:pic>
      <p:cxnSp>
        <p:nvCxnSpPr>
          <p:cNvPr id="10" name="Straight Connector 9">
            <a:extLst>
              <a:ext uri="{FF2B5EF4-FFF2-40B4-BE49-F238E27FC236}">
                <a16:creationId xmlns:a16="http://schemas.microsoft.com/office/drawing/2014/main" id="{2DA57B6B-0B9A-4DD0-A847-58DA2DF7DE41}"/>
              </a:ext>
            </a:extLst>
          </p:cNvPr>
          <p:cNvCxnSpPr>
            <a:cxnSpLocks/>
          </p:cNvCxnSpPr>
          <p:nvPr/>
        </p:nvCxnSpPr>
        <p:spPr>
          <a:xfrm>
            <a:off x="3228535" y="2156369"/>
            <a:ext cx="0" cy="2749569"/>
          </a:xfrm>
          <a:prstGeom prst="line">
            <a:avLst/>
          </a:prstGeom>
          <a:ln w="15875">
            <a:solidFill>
              <a:srgbClr val="EA996D"/>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38CD9695-7C22-4FAA-8225-3C34508FF9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8133" y="3409441"/>
            <a:ext cx="1456535" cy="1456535"/>
          </a:xfrm>
          <a:prstGeom prst="rect">
            <a:avLst/>
          </a:prstGeom>
        </p:spPr>
      </p:pic>
    </p:spTree>
    <p:extLst>
      <p:ext uri="{BB962C8B-B14F-4D97-AF65-F5344CB8AC3E}">
        <p14:creationId xmlns:p14="http://schemas.microsoft.com/office/powerpoint/2010/main" val="29813719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3" name="Content Placeholder 2">
            <a:extLst>
              <a:ext uri="{FF2B5EF4-FFF2-40B4-BE49-F238E27FC236}">
                <a16:creationId xmlns:a16="http://schemas.microsoft.com/office/drawing/2014/main" id="{AB8557F5-F082-4560-8AE6-74C6F843D2B0}"/>
              </a:ext>
            </a:extLst>
          </p:cNvPr>
          <p:cNvSpPr>
            <a:spLocks noGrp="1"/>
          </p:cNvSpPr>
          <p:nvPr>
            <p:ph idx="1"/>
          </p:nvPr>
        </p:nvSpPr>
        <p:spPr/>
        <p:txBody>
          <a:bodyPr>
            <a:normAutofit fontScale="92500" lnSpcReduction="10000"/>
          </a:bodyPr>
          <a:lstStyle/>
          <a:p>
            <a:r>
              <a:rPr lang="en-CA" dirty="0" err="1"/>
              <a:t>Lamigueiro</a:t>
            </a:r>
            <a:r>
              <a:rPr lang="en-CA" dirty="0"/>
              <a:t>, Ó. P. 2014. Displaying time series, spatial, and space-time data with R. Chapman and Hall/CRC.</a:t>
            </a:r>
          </a:p>
          <a:p>
            <a:r>
              <a:rPr lang="en-CA" dirty="0"/>
              <a:t>Martinez, R., </a:t>
            </a:r>
            <a:r>
              <a:rPr lang="en-CA" dirty="0" err="1"/>
              <a:t>Ordunez</a:t>
            </a:r>
            <a:r>
              <a:rPr lang="en-CA" dirty="0"/>
              <a:t>, P., </a:t>
            </a:r>
            <a:r>
              <a:rPr lang="en-CA" dirty="0" err="1"/>
              <a:t>Soliz</a:t>
            </a:r>
            <a:r>
              <a:rPr lang="en-CA" dirty="0"/>
              <a:t>, P. N., &amp; Ballesteros, M. F. (2016). Data visualisation in surveillance for injury prevention and control: conceptual bases and case studies. </a:t>
            </a:r>
            <a:r>
              <a:rPr lang="en-CA" i="1" dirty="0"/>
              <a:t>Injury prevention</a:t>
            </a:r>
            <a:r>
              <a:rPr lang="en-CA" dirty="0"/>
              <a:t>, </a:t>
            </a:r>
            <a:r>
              <a:rPr lang="en-CA" i="1" dirty="0"/>
              <a:t>22</a:t>
            </a:r>
            <a:r>
              <a:rPr lang="en-CA" dirty="0"/>
              <a:t>(Suppl 1), i27-i33.</a:t>
            </a:r>
          </a:p>
          <a:p>
            <a:r>
              <a:rPr lang="en-CA" dirty="0"/>
              <a:t>Tufte, E.R. 2001. The visual display of quantitative information (Vol. 2). Cheshire, CT: Graphics press.</a:t>
            </a:r>
          </a:p>
          <a:p>
            <a:r>
              <a:rPr lang="en-CA" dirty="0"/>
              <a:t>Waller, L.A. &amp; </a:t>
            </a:r>
            <a:r>
              <a:rPr lang="en-CA" dirty="0" err="1"/>
              <a:t>Gotway</a:t>
            </a:r>
            <a:r>
              <a:rPr lang="en-CA" dirty="0"/>
              <a:t>, C.A. 2004. Applied spatial statistics for public health data. John Wiley &amp; Sons.</a:t>
            </a:r>
          </a:p>
          <a:p>
            <a:r>
              <a:rPr lang="en-CA" dirty="0"/>
              <a:t>Wilkinson, L. 2012. The grammar of graphics. In Handbook of Computational Statistics (pp. 375-414). Springer, Berlin, Heidelberg.</a:t>
            </a:r>
          </a:p>
          <a:p>
            <a:endParaRPr lang="en-CA" dirty="0"/>
          </a:p>
          <a:p>
            <a:endParaRPr lang="en-CA" dirty="0"/>
          </a:p>
        </p:txBody>
      </p:sp>
    </p:spTree>
    <p:extLst>
      <p:ext uri="{BB962C8B-B14F-4D97-AF65-F5344CB8AC3E}">
        <p14:creationId xmlns:p14="http://schemas.microsoft.com/office/powerpoint/2010/main" val="1595715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fontScale="90000"/>
          </a:bodyPr>
          <a:lstStyle/>
          <a:p>
            <a:r>
              <a:rPr lang="en-CA" dirty="0"/>
              <a:t>Module 4: Descriptive analysis and identification of hotspots</a:t>
            </a:r>
          </a:p>
        </p:txBody>
      </p:sp>
      <p:sp>
        <p:nvSpPr>
          <p:cNvPr id="6" name="Subtitle 2">
            <a:extLst>
              <a:ext uri="{FF2B5EF4-FFF2-40B4-BE49-F238E27FC236}">
                <a16:creationId xmlns:a16="http://schemas.microsoft.com/office/drawing/2014/main" id="{9CF2735B-43B5-4CD0-8649-EA2393568A7B}"/>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34887187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Clustering and detection of clusters</a:t>
            </a:r>
          </a:p>
          <a:p>
            <a:pPr lvl="1"/>
            <a:r>
              <a:rPr lang="en-CA" dirty="0"/>
              <a:t>Global spatial autocorrelation</a:t>
            </a:r>
          </a:p>
          <a:p>
            <a:pPr lvl="1"/>
            <a:r>
              <a:rPr lang="en-CA" dirty="0"/>
              <a:t>Local spatial autocorrelation</a:t>
            </a:r>
          </a:p>
          <a:p>
            <a:pPr lvl="1"/>
            <a:r>
              <a:rPr lang="en-CA" dirty="0"/>
              <a:t>Cluster detection methods</a:t>
            </a:r>
          </a:p>
          <a:p>
            <a:r>
              <a:rPr lang="en-CA" dirty="0"/>
              <a:t>Illustrative example</a:t>
            </a:r>
          </a:p>
          <a:p>
            <a:pPr lvl="1"/>
            <a:r>
              <a:rPr lang="en-CA" dirty="0"/>
              <a:t>R script: Descriptive analysis and spatial autocorrelation </a:t>
            </a:r>
          </a:p>
          <a:p>
            <a:pPr lvl="1"/>
            <a:r>
              <a:rPr lang="en-CA" dirty="0"/>
              <a:t>R script: Detecting spatial clusters</a:t>
            </a:r>
          </a:p>
          <a:p>
            <a:r>
              <a:rPr lang="en-CA" dirty="0"/>
              <a:t>References and other resources</a:t>
            </a:r>
          </a:p>
        </p:txBody>
      </p:sp>
      <p:sp>
        <p:nvSpPr>
          <p:cNvPr id="4" name="Slide Number Placeholder 3"/>
          <p:cNvSpPr>
            <a:spLocks noGrp="1"/>
          </p:cNvSpPr>
          <p:nvPr>
            <p:ph type="sldNum" sz="quarter" idx="12"/>
          </p:nvPr>
        </p:nvSpPr>
        <p:spPr/>
        <p:txBody>
          <a:bodyPr/>
          <a:lstStyle/>
          <a:p>
            <a:fld id="{03BA3758-47F6-47C3-A519-3E894D3362AC}" type="slidenum">
              <a:rPr lang="en-CA" smtClean="0"/>
              <a:t>122</a:t>
            </a:fld>
            <a:endParaRPr lang="en-CA" dirty="0"/>
          </a:p>
        </p:txBody>
      </p:sp>
    </p:spTree>
    <p:extLst>
      <p:ext uri="{BB962C8B-B14F-4D97-AF65-F5344CB8AC3E}">
        <p14:creationId xmlns:p14="http://schemas.microsoft.com/office/powerpoint/2010/main" val="14822684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
        <p:nvSpPr>
          <p:cNvPr id="2" name="Slide Number Placeholder 1"/>
          <p:cNvSpPr>
            <a:spLocks noGrp="1"/>
          </p:cNvSpPr>
          <p:nvPr>
            <p:ph type="sldNum" sz="quarter" idx="12"/>
          </p:nvPr>
        </p:nvSpPr>
        <p:spPr/>
        <p:txBody>
          <a:bodyPr/>
          <a:lstStyle/>
          <a:p>
            <a:fld id="{03BA3758-47F6-47C3-A519-3E894D3362AC}" type="slidenum">
              <a:rPr lang="en-CA" smtClean="0"/>
              <a:t>123</a:t>
            </a:fld>
            <a:endParaRPr lang="en-CA"/>
          </a:p>
        </p:txBody>
      </p:sp>
    </p:spTree>
    <p:extLst>
      <p:ext uri="{BB962C8B-B14F-4D97-AF65-F5344CB8AC3E}">
        <p14:creationId xmlns:p14="http://schemas.microsoft.com/office/powerpoint/2010/main" val="20102095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normAutofit/>
          </a:bodyPr>
          <a:lstStyle/>
          <a:p>
            <a:r>
              <a:rPr lang="en-CA" dirty="0"/>
              <a:t>Clustering and detection of clusters</a:t>
            </a:r>
          </a:p>
        </p:txBody>
      </p:sp>
      <p:sp>
        <p:nvSpPr>
          <p:cNvPr id="6" name="Content Placeholder 5"/>
          <p:cNvSpPr>
            <a:spLocks noGrp="1"/>
          </p:cNvSpPr>
          <p:nvPr>
            <p:ph idx="1"/>
          </p:nvPr>
        </p:nvSpPr>
        <p:spPr/>
        <p:txBody>
          <a:bodyPr>
            <a:normAutofit fontScale="92500" lnSpcReduction="10000"/>
          </a:bodyPr>
          <a:lstStyle/>
          <a:p>
            <a:r>
              <a:rPr lang="en-CA" dirty="0"/>
              <a:t>Public health data are often available by administrative regions, as opposed to point locations, for example:</a:t>
            </a:r>
          </a:p>
          <a:p>
            <a:pPr lvl="1"/>
            <a:r>
              <a:rPr lang="en-CA" dirty="0"/>
              <a:t>census geographies: e.g., subdivisions or dissemination areas</a:t>
            </a:r>
          </a:p>
          <a:p>
            <a:pPr lvl="1"/>
            <a:r>
              <a:rPr lang="en-CA" dirty="0"/>
              <a:t>postal code areas: e.g., forward sortation areas and 6-digit postal codes</a:t>
            </a:r>
          </a:p>
          <a:p>
            <a:r>
              <a:rPr lang="en-CA" dirty="0"/>
              <a:t>Here, we consider measurement of clustering and detection of clusters in data organized and aggregated into administrative regions</a:t>
            </a:r>
          </a:p>
          <a:p>
            <a:r>
              <a:rPr lang="en-CA" dirty="0"/>
              <a:t>We make use of corresponding population sizes, for calculation of rates (events/population) and expected numbers of events in a region</a:t>
            </a:r>
          </a:p>
          <a:p>
            <a:r>
              <a:rPr lang="en-CA" dirty="0"/>
              <a:t>Recall relevant cautions: e.g., ecologic fallacy, modifiable areal unit problem (MAUP), and trade-off between resolution and sample size</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fld id="{03BA3758-47F6-47C3-A519-3E894D3362AC}" type="slidenum">
              <a:rPr lang="en-CA" smtClean="0"/>
              <a:t>124</a:t>
            </a:fld>
            <a:endParaRPr lang="en-CA" dirty="0"/>
          </a:p>
        </p:txBody>
      </p:sp>
    </p:spTree>
    <p:extLst>
      <p:ext uri="{BB962C8B-B14F-4D97-AF65-F5344CB8AC3E}">
        <p14:creationId xmlns:p14="http://schemas.microsoft.com/office/powerpoint/2010/main" val="1620794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Clustering and detection of clusters</a:t>
            </a:r>
          </a:p>
        </p:txBody>
      </p:sp>
      <p:sp>
        <p:nvSpPr>
          <p:cNvPr id="6" name="Content Placeholder 5"/>
          <p:cNvSpPr>
            <a:spLocks noGrp="1"/>
          </p:cNvSpPr>
          <p:nvPr>
            <p:ph idx="1"/>
          </p:nvPr>
        </p:nvSpPr>
        <p:spPr/>
        <p:txBody>
          <a:bodyPr>
            <a:normAutofit/>
          </a:bodyPr>
          <a:lstStyle/>
          <a:p>
            <a:r>
              <a:rPr lang="en-CA" dirty="0"/>
              <a:t>With </a:t>
            </a:r>
            <a:r>
              <a:rPr lang="en-CA" i="1" dirty="0"/>
              <a:t>clustering</a:t>
            </a:r>
            <a:r>
              <a:rPr lang="en-CA" dirty="0"/>
              <a:t>, we are interested in measuring if, and how much, events are aggregated in space across an area of interest (global patterns)</a:t>
            </a:r>
          </a:p>
          <a:p>
            <a:r>
              <a:rPr lang="en-CA" dirty="0"/>
              <a:t>With </a:t>
            </a:r>
            <a:r>
              <a:rPr lang="en-CA" i="1" dirty="0"/>
              <a:t>detection of clusters</a:t>
            </a:r>
            <a:r>
              <a:rPr lang="en-CA" dirty="0"/>
              <a:t>, we are interested in identifying specific regions that form an unusual spatial aggregation of events (local patterns)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fld id="{03BA3758-47F6-47C3-A519-3E894D3362AC}" type="slidenum">
              <a:rPr lang="en-CA" smtClean="0"/>
              <a:t>125</a:t>
            </a:fld>
            <a:endParaRPr lang="en-CA" dirty="0"/>
          </a:p>
        </p:txBody>
      </p:sp>
      <p:grpSp>
        <p:nvGrpSpPr>
          <p:cNvPr id="18" name="Group 17">
            <a:extLst>
              <a:ext uri="{FF2B5EF4-FFF2-40B4-BE49-F238E27FC236}">
                <a16:creationId xmlns:a16="http://schemas.microsoft.com/office/drawing/2014/main" id="{0DA3308F-0094-4C14-B3DE-D49C3EADD6A2}"/>
              </a:ext>
            </a:extLst>
          </p:cNvPr>
          <p:cNvGrpSpPr/>
          <p:nvPr/>
        </p:nvGrpSpPr>
        <p:grpSpPr>
          <a:xfrm>
            <a:off x="1754908" y="4086251"/>
            <a:ext cx="5543568" cy="2380933"/>
            <a:chOff x="1348509" y="3975418"/>
            <a:chExt cx="5543568" cy="2380933"/>
          </a:xfrm>
        </p:grpSpPr>
        <p:pic>
          <p:nvPicPr>
            <p:cNvPr id="7" name="Picture 6">
              <a:extLst>
                <a:ext uri="{FF2B5EF4-FFF2-40B4-BE49-F238E27FC236}">
                  <a16:creationId xmlns:a16="http://schemas.microsoft.com/office/drawing/2014/main" id="{1803C38D-9CF6-442B-8959-5051A2D8131A}"/>
                </a:ext>
              </a:extLst>
            </p:cNvPr>
            <p:cNvPicPr>
              <a:picLocks noChangeAspect="1"/>
            </p:cNvPicPr>
            <p:nvPr/>
          </p:nvPicPr>
          <p:blipFill rotWithShape="1">
            <a:blip r:embed="rId2" cstate="print">
              <a:biLevel thresh="7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951"/>
            <a:stretch/>
          </p:blipFill>
          <p:spPr>
            <a:xfrm>
              <a:off x="1422977" y="3975418"/>
              <a:ext cx="1985241" cy="2380933"/>
            </a:xfrm>
            <a:prstGeom prst="rect">
              <a:avLst/>
            </a:prstGeom>
          </p:spPr>
        </p:pic>
        <p:pic>
          <p:nvPicPr>
            <p:cNvPr id="10" name="Picture 9">
              <a:extLst>
                <a:ext uri="{FF2B5EF4-FFF2-40B4-BE49-F238E27FC236}">
                  <a16:creationId xmlns:a16="http://schemas.microsoft.com/office/drawing/2014/main" id="{C6C77915-149A-4501-AD2D-5C7C593C6342}"/>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0406"/>
            <a:stretch/>
          </p:blipFill>
          <p:spPr>
            <a:xfrm>
              <a:off x="4878532" y="4040081"/>
              <a:ext cx="1882486" cy="2237030"/>
            </a:xfrm>
            <a:prstGeom prst="rect">
              <a:avLst/>
            </a:prstGeom>
          </p:spPr>
        </p:pic>
        <p:sp>
          <p:nvSpPr>
            <p:cNvPr id="12" name="Rectangle 11">
              <a:extLst>
                <a:ext uri="{FF2B5EF4-FFF2-40B4-BE49-F238E27FC236}">
                  <a16:creationId xmlns:a16="http://schemas.microsoft.com/office/drawing/2014/main" id="{D01B9C83-DD92-4C05-B636-AD2DF23A981B}"/>
                </a:ext>
              </a:extLst>
            </p:cNvPr>
            <p:cNvSpPr/>
            <p:nvPr/>
          </p:nvSpPr>
          <p:spPr>
            <a:xfrm>
              <a:off x="1348509" y="4424218"/>
              <a:ext cx="628073" cy="489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A1715FD8-C32A-4C9C-B8C4-5515936A016B}"/>
                </a:ext>
              </a:extLst>
            </p:cNvPr>
            <p:cNvSpPr/>
            <p:nvPr/>
          </p:nvSpPr>
          <p:spPr>
            <a:xfrm>
              <a:off x="4779818" y="4424218"/>
              <a:ext cx="628073" cy="489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AEBFB803-2A9C-4D22-97FD-1B8C88C5A852}"/>
                </a:ext>
              </a:extLst>
            </p:cNvPr>
            <p:cNvSpPr/>
            <p:nvPr/>
          </p:nvSpPr>
          <p:spPr>
            <a:xfrm>
              <a:off x="1422977" y="4921120"/>
              <a:ext cx="756805" cy="592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FC0EEFB-02A2-4ECD-AF6C-707E7807E8D4}"/>
                </a:ext>
              </a:extLst>
            </p:cNvPr>
            <p:cNvSpPr/>
            <p:nvPr/>
          </p:nvSpPr>
          <p:spPr>
            <a:xfrm>
              <a:off x="4845048" y="4913745"/>
              <a:ext cx="756805" cy="592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5863AFCC-8D95-4396-B18F-1E52BF27E272}"/>
                </a:ext>
              </a:extLst>
            </p:cNvPr>
            <p:cNvSpPr/>
            <p:nvPr/>
          </p:nvSpPr>
          <p:spPr>
            <a:xfrm rot="1607367">
              <a:off x="6033095" y="4078575"/>
              <a:ext cx="858982" cy="66315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49B60630-7FD4-42D0-BBB4-5ADE656A4B11}"/>
                </a:ext>
              </a:extLst>
            </p:cNvPr>
            <p:cNvSpPr/>
            <p:nvPr/>
          </p:nvSpPr>
          <p:spPr>
            <a:xfrm rot="19771903">
              <a:off x="4816085" y="5769743"/>
              <a:ext cx="858982" cy="4654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2196970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3CA5-490F-4548-9E91-2594A32A66E1}"/>
              </a:ext>
            </a:extLst>
          </p:cNvPr>
          <p:cNvSpPr>
            <a:spLocks noGrp="1"/>
          </p:cNvSpPr>
          <p:nvPr>
            <p:ph type="title"/>
          </p:nvPr>
        </p:nvSpPr>
        <p:spPr/>
        <p:txBody>
          <a:bodyPr/>
          <a:lstStyle/>
          <a:p>
            <a:r>
              <a:rPr lang="en-CA" dirty="0"/>
              <a:t>Clustering and detection of clusters</a:t>
            </a:r>
          </a:p>
        </p:txBody>
      </p:sp>
      <p:sp>
        <p:nvSpPr>
          <p:cNvPr id="3" name="Content Placeholder 2">
            <a:extLst>
              <a:ext uri="{FF2B5EF4-FFF2-40B4-BE49-F238E27FC236}">
                <a16:creationId xmlns:a16="http://schemas.microsoft.com/office/drawing/2014/main" id="{24C2B8F7-DC81-4245-B6B5-5C9FE6E443B4}"/>
              </a:ext>
            </a:extLst>
          </p:cNvPr>
          <p:cNvSpPr>
            <a:spLocks noGrp="1"/>
          </p:cNvSpPr>
          <p:nvPr>
            <p:ph idx="1"/>
          </p:nvPr>
        </p:nvSpPr>
        <p:spPr/>
        <p:txBody>
          <a:bodyPr/>
          <a:lstStyle/>
          <a:p>
            <a:r>
              <a:rPr lang="en-CA" dirty="0"/>
              <a:t>Measures of </a:t>
            </a:r>
            <a:r>
              <a:rPr lang="en-CA" i="1" dirty="0"/>
              <a:t>spatial autocorrelation </a:t>
            </a:r>
            <a:r>
              <a:rPr lang="en-CA" dirty="0"/>
              <a:t>are often used to</a:t>
            </a:r>
          </a:p>
          <a:p>
            <a:pPr lvl="1"/>
            <a:r>
              <a:rPr lang="en-CA" dirty="0"/>
              <a:t>describe spatial patterns of events across an entire study area (global spatial autocorrelation – a measure of clustering), or</a:t>
            </a:r>
          </a:p>
          <a:p>
            <a:pPr lvl="1"/>
            <a:r>
              <a:rPr lang="en-CA" dirty="0"/>
              <a:t>provide an indication of each region’s similarity (in events) to its neighbouring regions (local</a:t>
            </a:r>
            <a:r>
              <a:rPr lang="en-CA" i="1" dirty="0"/>
              <a:t> </a:t>
            </a:r>
            <a:r>
              <a:rPr lang="en-CA" dirty="0"/>
              <a:t>spatial autocorrelation – detection of clusters)  </a:t>
            </a:r>
          </a:p>
          <a:p>
            <a:r>
              <a:rPr lang="en-CA" dirty="0"/>
              <a:t>Many measures of global and local spatial autocorrelation exist, but they tend to have a common formulation</a:t>
            </a:r>
          </a:p>
          <a:p>
            <a:endParaRPr lang="en-CA" dirty="0"/>
          </a:p>
        </p:txBody>
      </p:sp>
      <p:sp>
        <p:nvSpPr>
          <p:cNvPr id="4" name="Slide Number Placeholder 3">
            <a:extLst>
              <a:ext uri="{FF2B5EF4-FFF2-40B4-BE49-F238E27FC236}">
                <a16:creationId xmlns:a16="http://schemas.microsoft.com/office/drawing/2014/main" id="{F7011080-54B9-4DE1-B718-0D4066522FF5}"/>
              </a:ext>
            </a:extLst>
          </p:cNvPr>
          <p:cNvSpPr>
            <a:spLocks noGrp="1"/>
          </p:cNvSpPr>
          <p:nvPr>
            <p:ph type="sldNum" sz="quarter" idx="12"/>
          </p:nvPr>
        </p:nvSpPr>
        <p:spPr/>
        <p:txBody>
          <a:bodyPr/>
          <a:lstStyle/>
          <a:p>
            <a:fld id="{03BA3758-47F6-47C3-A519-3E894D3362AC}" type="slidenum">
              <a:rPr lang="en-CA" smtClean="0"/>
              <a:t>126</a:t>
            </a:fld>
            <a:endParaRPr lang="en-CA" dirty="0"/>
          </a:p>
        </p:txBody>
      </p:sp>
      <p:sp>
        <p:nvSpPr>
          <p:cNvPr id="5" name="Text Placeholder 4">
            <a:extLst>
              <a:ext uri="{FF2B5EF4-FFF2-40B4-BE49-F238E27FC236}">
                <a16:creationId xmlns:a16="http://schemas.microsoft.com/office/drawing/2014/main" id="{857E5DC8-326B-4BB2-92F6-D4BA47A58CC3}"/>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3044261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DD29-9497-4370-8893-936951898463}"/>
              </a:ext>
            </a:extLst>
          </p:cNvPr>
          <p:cNvSpPr>
            <a:spLocks noGrp="1"/>
          </p:cNvSpPr>
          <p:nvPr>
            <p:ph type="title"/>
          </p:nvPr>
        </p:nvSpPr>
        <p:spPr/>
        <p:txBody>
          <a:bodyPr/>
          <a:lstStyle/>
          <a:p>
            <a:r>
              <a:rPr lang="en-US" dirty="0"/>
              <a:t>Break</a:t>
            </a:r>
            <a:br>
              <a:rPr lang="en-US" dirty="0"/>
            </a:br>
            <a:r>
              <a:rPr lang="en-US" dirty="0"/>
              <a:t>10:30am-10:45am</a:t>
            </a:r>
          </a:p>
        </p:txBody>
      </p:sp>
      <p:sp>
        <p:nvSpPr>
          <p:cNvPr id="3" name="Slide Number Placeholder 2">
            <a:extLst>
              <a:ext uri="{FF2B5EF4-FFF2-40B4-BE49-F238E27FC236}">
                <a16:creationId xmlns:a16="http://schemas.microsoft.com/office/drawing/2014/main" id="{2CB5034D-029E-481F-9745-BBC67DE5F74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127</a:t>
            </a:fld>
            <a:endParaRPr kumimoji="0" lang="en-US" sz="1000" b="1" i="0" u="none" strike="noStrike" kern="1200" cap="none" spc="0" normalizeH="0" baseline="0" noProof="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4532504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20F0-56C8-47E0-8E8C-76027F2AF7AA}"/>
              </a:ext>
            </a:extLst>
          </p:cNvPr>
          <p:cNvSpPr>
            <a:spLocks noGrp="1"/>
          </p:cNvSpPr>
          <p:nvPr>
            <p:ph type="title"/>
          </p:nvPr>
        </p:nvSpPr>
        <p:spPr/>
        <p:txBody>
          <a:bodyPr/>
          <a:lstStyle/>
          <a:p>
            <a:r>
              <a:rPr lang="en-CA" dirty="0"/>
              <a:t>Global spatial autocorrelation</a:t>
            </a:r>
          </a:p>
        </p:txBody>
      </p:sp>
      <p:sp>
        <p:nvSpPr>
          <p:cNvPr id="3" name="Content Placeholder 2">
            <a:extLst>
              <a:ext uri="{FF2B5EF4-FFF2-40B4-BE49-F238E27FC236}">
                <a16:creationId xmlns:a16="http://schemas.microsoft.com/office/drawing/2014/main" id="{152725D4-3CB3-4E95-85EE-CF86DFE658D2}"/>
              </a:ext>
            </a:extLst>
          </p:cNvPr>
          <p:cNvSpPr>
            <a:spLocks noGrp="1"/>
          </p:cNvSpPr>
          <p:nvPr>
            <p:ph idx="1"/>
          </p:nvPr>
        </p:nvSpPr>
        <p:spPr/>
        <p:txBody>
          <a:bodyPr>
            <a:normAutofit/>
          </a:bodyPr>
          <a:lstStyle/>
          <a:p>
            <a:r>
              <a:rPr lang="en-CA" dirty="0"/>
              <a:t>The common calculation of global spatial autocorrelation is the cross-product of two matrices:</a:t>
            </a:r>
          </a:p>
          <a:p>
            <a:pPr lvl="1"/>
            <a:r>
              <a:rPr lang="en-CA" dirty="0"/>
              <a:t>values of similarity (in event counts) between each pair of regions; and,</a:t>
            </a:r>
          </a:p>
          <a:p>
            <a:pPr lvl="1"/>
            <a:r>
              <a:rPr lang="en-CA" dirty="0"/>
              <a:t>values indicating proximity (distance, neighbouring, etc.) between each pair of regions</a:t>
            </a:r>
          </a:p>
          <a:p>
            <a:r>
              <a:rPr lang="en-CA" dirty="0"/>
              <a:t>high cross-product values (similar regions close together) indicate positive spatial autocorrelation</a:t>
            </a:r>
          </a:p>
          <a:p>
            <a:r>
              <a:rPr lang="en-CA" dirty="0"/>
              <a:t>small values (dissimilar regions close together) indicate negative spatial autocorrelation</a:t>
            </a:r>
          </a:p>
        </p:txBody>
      </p:sp>
      <p:sp>
        <p:nvSpPr>
          <p:cNvPr id="4" name="Slide Number Placeholder 3">
            <a:extLst>
              <a:ext uri="{FF2B5EF4-FFF2-40B4-BE49-F238E27FC236}">
                <a16:creationId xmlns:a16="http://schemas.microsoft.com/office/drawing/2014/main" id="{AD4A8261-AA94-4152-8613-6E2570A21789}"/>
              </a:ext>
            </a:extLst>
          </p:cNvPr>
          <p:cNvSpPr>
            <a:spLocks noGrp="1"/>
          </p:cNvSpPr>
          <p:nvPr>
            <p:ph type="sldNum" sz="quarter" idx="12"/>
          </p:nvPr>
        </p:nvSpPr>
        <p:spPr/>
        <p:txBody>
          <a:bodyPr/>
          <a:lstStyle/>
          <a:p>
            <a:fld id="{03BA3758-47F6-47C3-A519-3E894D3362AC}" type="slidenum">
              <a:rPr lang="en-CA" smtClean="0"/>
              <a:t>128</a:t>
            </a:fld>
            <a:endParaRPr lang="en-CA" dirty="0"/>
          </a:p>
        </p:txBody>
      </p:sp>
      <p:sp>
        <p:nvSpPr>
          <p:cNvPr id="5" name="Text Placeholder 4">
            <a:extLst>
              <a:ext uri="{FF2B5EF4-FFF2-40B4-BE49-F238E27FC236}">
                <a16:creationId xmlns:a16="http://schemas.microsoft.com/office/drawing/2014/main" id="{B6F7CD4C-FE7C-4A6B-9038-56CD2E4F02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3912807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20F0-56C8-47E0-8E8C-76027F2AF7AA}"/>
              </a:ext>
            </a:extLst>
          </p:cNvPr>
          <p:cNvSpPr>
            <a:spLocks noGrp="1"/>
          </p:cNvSpPr>
          <p:nvPr>
            <p:ph type="title"/>
          </p:nvPr>
        </p:nvSpPr>
        <p:spPr/>
        <p:txBody>
          <a:bodyPr/>
          <a:lstStyle/>
          <a:p>
            <a:r>
              <a:rPr lang="en-CA" dirty="0"/>
              <a:t>Global spatial autocorrelation</a:t>
            </a:r>
          </a:p>
        </p:txBody>
      </p:sp>
      <p:sp>
        <p:nvSpPr>
          <p:cNvPr id="4" name="Slide Number Placeholder 3">
            <a:extLst>
              <a:ext uri="{FF2B5EF4-FFF2-40B4-BE49-F238E27FC236}">
                <a16:creationId xmlns:a16="http://schemas.microsoft.com/office/drawing/2014/main" id="{AD4A8261-AA94-4152-8613-6E2570A21789}"/>
              </a:ext>
            </a:extLst>
          </p:cNvPr>
          <p:cNvSpPr>
            <a:spLocks noGrp="1"/>
          </p:cNvSpPr>
          <p:nvPr>
            <p:ph type="sldNum" sz="quarter" idx="12"/>
          </p:nvPr>
        </p:nvSpPr>
        <p:spPr/>
        <p:txBody>
          <a:bodyPr/>
          <a:lstStyle/>
          <a:p>
            <a:fld id="{03BA3758-47F6-47C3-A519-3E894D3362AC}" type="slidenum">
              <a:rPr lang="en-CA" smtClean="0"/>
              <a:t>129</a:t>
            </a:fld>
            <a:endParaRPr lang="en-CA" dirty="0"/>
          </a:p>
        </p:txBody>
      </p:sp>
      <p:sp>
        <p:nvSpPr>
          <p:cNvPr id="5" name="Text Placeholder 4">
            <a:extLst>
              <a:ext uri="{FF2B5EF4-FFF2-40B4-BE49-F238E27FC236}">
                <a16:creationId xmlns:a16="http://schemas.microsoft.com/office/drawing/2014/main" id="{B6F7CD4C-FE7C-4A6B-9038-56CD2E4F028A}"/>
              </a:ext>
            </a:extLst>
          </p:cNvPr>
          <p:cNvSpPr>
            <a:spLocks noGrp="1"/>
          </p:cNvSpPr>
          <p:nvPr>
            <p:ph type="body" sz="quarter" idx="13"/>
          </p:nvPr>
        </p:nvSpPr>
        <p:spPr/>
        <p:txBody>
          <a:bodyPr>
            <a:normAutofit fontScale="85000" lnSpcReduction="10000"/>
          </a:bodyPr>
          <a:lstStyle/>
          <a:p>
            <a:r>
              <a:rPr lang="en-CA" dirty="0"/>
              <a:t>Background and concepts</a:t>
            </a:r>
          </a:p>
        </p:txBody>
      </p:sp>
      <p:grpSp>
        <p:nvGrpSpPr>
          <p:cNvPr id="6" name="Group 5">
            <a:extLst>
              <a:ext uri="{FF2B5EF4-FFF2-40B4-BE49-F238E27FC236}">
                <a16:creationId xmlns:a16="http://schemas.microsoft.com/office/drawing/2014/main" id="{6DE46328-48F1-40CD-9FF2-1482E7F07B3F}"/>
              </a:ext>
            </a:extLst>
          </p:cNvPr>
          <p:cNvGrpSpPr/>
          <p:nvPr/>
        </p:nvGrpSpPr>
        <p:grpSpPr>
          <a:xfrm>
            <a:off x="222860" y="2283691"/>
            <a:ext cx="8698279" cy="2690862"/>
            <a:chOff x="78137" y="1425426"/>
            <a:chExt cx="8698279" cy="2690862"/>
          </a:xfrm>
        </p:grpSpPr>
        <p:pic>
          <p:nvPicPr>
            <p:cNvPr id="7" name="Picture 1">
              <a:extLst>
                <a:ext uri="{FF2B5EF4-FFF2-40B4-BE49-F238E27FC236}">
                  <a16:creationId xmlns:a16="http://schemas.microsoft.com/office/drawing/2014/main" id="{DBEE7600-7FFB-473E-941D-96BDC4505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 y="1425426"/>
              <a:ext cx="8516303" cy="226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F5F33FB0-0744-4A8E-B09D-4E3BF9A59E03}"/>
                </a:ext>
              </a:extLst>
            </p:cNvPr>
            <p:cNvSpPr txBox="1"/>
            <p:nvPr/>
          </p:nvSpPr>
          <p:spPr>
            <a:xfrm>
              <a:off x="78137" y="3808511"/>
              <a:ext cx="8698279" cy="307777"/>
            </a:xfrm>
            <a:prstGeom prst="rect">
              <a:avLst/>
            </a:prstGeom>
            <a:noFill/>
          </p:spPr>
          <p:txBody>
            <a:bodyPr wrap="none" rtlCol="0">
              <a:spAutoFit/>
            </a:bodyPr>
            <a:lstStyle/>
            <a:p>
              <a:r>
                <a:rPr lang="en-CA" sz="1400" b="1" dirty="0"/>
                <a:t> Positive spatial autocorrelation		       Spatial randomness			    Negative spatial autocorrelation</a:t>
              </a:r>
            </a:p>
          </p:txBody>
        </p:sp>
      </p:grpSp>
    </p:spTree>
    <p:extLst>
      <p:ext uri="{BB962C8B-B14F-4D97-AF65-F5344CB8AC3E}">
        <p14:creationId xmlns:p14="http://schemas.microsoft.com/office/powerpoint/2010/main" val="316204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AD95-8CA5-41F8-93D7-75BD7EED47F2}"/>
              </a:ext>
            </a:extLst>
          </p:cNvPr>
          <p:cNvSpPr>
            <a:spLocks noGrp="1"/>
          </p:cNvSpPr>
          <p:nvPr>
            <p:ph type="title"/>
          </p:nvPr>
        </p:nvSpPr>
        <p:spPr/>
        <p:txBody>
          <a:bodyPr/>
          <a:lstStyle/>
          <a:p>
            <a:r>
              <a:rPr lang="en-US"/>
              <a:t>Priority 4: Actions</a:t>
            </a:r>
          </a:p>
        </p:txBody>
      </p:sp>
      <p:sp>
        <p:nvSpPr>
          <p:cNvPr id="4" name="Slide Number Placeholder 3">
            <a:extLst>
              <a:ext uri="{FF2B5EF4-FFF2-40B4-BE49-F238E27FC236}">
                <a16:creationId xmlns:a16="http://schemas.microsoft.com/office/drawing/2014/main" id="{1BF01EFB-5605-4E56-9C04-2F1CF3ED4653}"/>
              </a:ext>
            </a:extLst>
          </p:cNvPr>
          <p:cNvSpPr>
            <a:spLocks noGrp="1"/>
          </p:cNvSpPr>
          <p:nvPr>
            <p:ph type="sldNum" sz="quarter" idx="12"/>
          </p:nvPr>
        </p:nvSpPr>
        <p:spPr/>
        <p:txBody>
          <a:bodyPr/>
          <a:lstStyle/>
          <a:p>
            <a:fld id="{C4A63B03-CE8E-41A3-ABC0-E6682684ECE7}" type="slidenum">
              <a:rPr lang="en-US" smtClean="0"/>
              <a:pPr/>
              <a:t>13</a:t>
            </a:fld>
            <a:endParaRPr lang="en-US"/>
          </a:p>
        </p:txBody>
      </p:sp>
      <p:sp>
        <p:nvSpPr>
          <p:cNvPr id="5" name="Rectangle 4">
            <a:extLst>
              <a:ext uri="{FF2B5EF4-FFF2-40B4-BE49-F238E27FC236}">
                <a16:creationId xmlns:a16="http://schemas.microsoft.com/office/drawing/2014/main" id="{F18CBCB3-604A-4186-809D-D9949BB12C77}"/>
              </a:ext>
            </a:extLst>
          </p:cNvPr>
          <p:cNvSpPr/>
          <p:nvPr/>
        </p:nvSpPr>
        <p:spPr>
          <a:xfrm>
            <a:off x="228600" y="3200400"/>
            <a:ext cx="2725935" cy="1938992"/>
          </a:xfrm>
          <a:prstGeom prst="rect">
            <a:avLst/>
          </a:prstGeom>
        </p:spPr>
        <p:txBody>
          <a:bodyPr wrap="square">
            <a:spAutoFit/>
          </a:bodyPr>
          <a:lstStyle/>
          <a:p>
            <a:pPr>
              <a:spcBef>
                <a:spcPts val="3400"/>
              </a:spcBef>
              <a:spcAft>
                <a:spcPts val="600"/>
              </a:spcAft>
              <a:buClr>
                <a:srgbClr val="00327D"/>
              </a:buClr>
              <a:buSzPct val="60000"/>
            </a:pPr>
            <a:r>
              <a:rPr lang="en-CA" sz="2400" b="1">
                <a:solidFill>
                  <a:srgbClr val="212121"/>
                </a:solidFill>
                <a:latin typeface="+mj-lt"/>
                <a:cs typeface="Calibri" panose="020F0502020204030204" pitchFamily="34" charset="0"/>
              </a:rPr>
              <a:t>Eliminate barriers to people getting the care they need</a:t>
            </a:r>
            <a:endParaRPr lang="en-US" sz="2400" b="1">
              <a:solidFill>
                <a:srgbClr val="212121"/>
              </a:solidFill>
              <a:latin typeface="+mj-lt"/>
              <a:cs typeface="Calibri" panose="020F0502020204030204" pitchFamily="34" charset="0"/>
            </a:endParaRPr>
          </a:p>
        </p:txBody>
      </p:sp>
      <p:sp>
        <p:nvSpPr>
          <p:cNvPr id="6" name="Title 1">
            <a:extLst>
              <a:ext uri="{FF2B5EF4-FFF2-40B4-BE49-F238E27FC236}">
                <a16:creationId xmlns:a16="http://schemas.microsoft.com/office/drawing/2014/main" id="{E2A28382-4376-4357-9A01-036978F250AB}"/>
              </a:ext>
            </a:extLst>
          </p:cNvPr>
          <p:cNvSpPr txBox="1">
            <a:spLocks/>
          </p:cNvSpPr>
          <p:nvPr/>
        </p:nvSpPr>
        <p:spPr>
          <a:xfrm>
            <a:off x="228449" y="2138150"/>
            <a:ext cx="3017298" cy="1484818"/>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3200" kern="1200">
                <a:solidFill>
                  <a:schemeClr val="bg1"/>
                </a:solidFill>
                <a:latin typeface="+mj-lt"/>
                <a:ea typeface="+mj-ea"/>
                <a:cs typeface="+mj-cs"/>
              </a:defRPr>
            </a:lvl1pPr>
          </a:lstStyle>
          <a:p>
            <a:r>
              <a:rPr lang="en-US" sz="3050" cap="all">
                <a:solidFill>
                  <a:srgbClr val="009193"/>
                </a:solidFill>
              </a:rPr>
              <a:t>PRIORITY 4</a:t>
            </a:r>
            <a:endParaRPr lang="en-US">
              <a:solidFill>
                <a:srgbClr val="009193"/>
              </a:solidFill>
              <a:latin typeface="Helvetica" panose="020B0604020202020204" pitchFamily="34" charset="0"/>
              <a:cs typeface="Helvetica" panose="020B0604020202020204" pitchFamily="34" charset="0"/>
            </a:endParaRPr>
          </a:p>
        </p:txBody>
      </p:sp>
      <p:cxnSp>
        <p:nvCxnSpPr>
          <p:cNvPr id="7" name="Straight Connector 6">
            <a:extLst>
              <a:ext uri="{FF2B5EF4-FFF2-40B4-BE49-F238E27FC236}">
                <a16:creationId xmlns:a16="http://schemas.microsoft.com/office/drawing/2014/main" id="{4255E44B-2491-495D-9B67-C61266C54425}"/>
              </a:ext>
            </a:extLst>
          </p:cNvPr>
          <p:cNvCxnSpPr>
            <a:cxnSpLocks/>
          </p:cNvCxnSpPr>
          <p:nvPr/>
        </p:nvCxnSpPr>
        <p:spPr>
          <a:xfrm>
            <a:off x="3096023" y="1852150"/>
            <a:ext cx="0" cy="4245427"/>
          </a:xfrm>
          <a:prstGeom prst="line">
            <a:avLst/>
          </a:prstGeom>
          <a:ln w="15875">
            <a:solidFill>
              <a:srgbClr val="009193"/>
            </a:solidFill>
            <a:prstDash val="sysDash"/>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B109BF1-DCD5-4117-B32A-7508AC1F4D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360" y="1650681"/>
            <a:ext cx="1074641" cy="1074641"/>
          </a:xfrm>
          <a:prstGeom prst="rect">
            <a:avLst/>
          </a:prstGeom>
        </p:spPr>
      </p:pic>
      <p:sp>
        <p:nvSpPr>
          <p:cNvPr id="9" name="Content Placeholder 2">
            <a:extLst>
              <a:ext uri="{FF2B5EF4-FFF2-40B4-BE49-F238E27FC236}">
                <a16:creationId xmlns:a16="http://schemas.microsoft.com/office/drawing/2014/main" id="{857EB4D1-C9D0-46D7-B525-35BFBC1CEFEC}"/>
              </a:ext>
            </a:extLst>
          </p:cNvPr>
          <p:cNvSpPr>
            <a:spLocks noGrp="1"/>
          </p:cNvSpPr>
          <p:nvPr>
            <p:ph idx="1"/>
          </p:nvPr>
        </p:nvSpPr>
        <p:spPr>
          <a:xfrm>
            <a:off x="4415793" y="1639879"/>
            <a:ext cx="4589845" cy="3465521"/>
          </a:xfrm>
        </p:spPr>
        <p:txBody>
          <a:bodyPr>
            <a:noAutofit/>
          </a:bodyPr>
          <a:lstStyle/>
          <a:p>
            <a:pPr marL="0" indent="0">
              <a:lnSpc>
                <a:spcPct val="100000"/>
              </a:lnSpc>
              <a:spcBef>
                <a:spcPts val="0"/>
              </a:spcBef>
              <a:buNone/>
            </a:pPr>
            <a:r>
              <a:rPr lang="en-US" sz="2400" b="1">
                <a:solidFill>
                  <a:srgbClr val="212121"/>
                </a:solidFill>
                <a:latin typeface="+mj-lt"/>
                <a:cs typeface="Calibri" panose="020F0502020204030204" pitchFamily="34" charset="0"/>
              </a:rPr>
              <a:t>Provide better services and care adapted to the specific needs of underserviced groups</a:t>
            </a:r>
          </a:p>
          <a:p>
            <a:pPr marL="0" indent="0">
              <a:lnSpc>
                <a:spcPct val="100000"/>
              </a:lnSpc>
              <a:spcBef>
                <a:spcPts val="0"/>
              </a:spcBef>
              <a:buNone/>
            </a:pPr>
            <a:endParaRPr lang="en-CA" sz="2400" b="1">
              <a:solidFill>
                <a:srgbClr val="212121"/>
              </a:solidFill>
              <a:latin typeface="+mj-lt"/>
              <a:cs typeface="Calibri" panose="020F0502020204030204" pitchFamily="34" charset="0"/>
            </a:endParaRPr>
          </a:p>
          <a:p>
            <a:pPr marL="0" indent="0">
              <a:lnSpc>
                <a:spcPct val="100000"/>
              </a:lnSpc>
              <a:spcBef>
                <a:spcPts val="0"/>
              </a:spcBef>
              <a:buNone/>
            </a:pPr>
            <a:r>
              <a:rPr lang="en-US" sz="2400" b="1">
                <a:solidFill>
                  <a:srgbClr val="212121"/>
                </a:solidFill>
                <a:latin typeface="+mj-lt"/>
                <a:cs typeface="Calibri" panose="020F0502020204030204" pitchFamily="34" charset="0"/>
              </a:rPr>
              <a:t>Ensure rural and remote communities have</a:t>
            </a:r>
          </a:p>
          <a:p>
            <a:pPr marL="0" indent="0">
              <a:lnSpc>
                <a:spcPct val="100000"/>
              </a:lnSpc>
              <a:spcBef>
                <a:spcPts val="0"/>
              </a:spcBef>
              <a:buNone/>
            </a:pPr>
            <a:r>
              <a:rPr lang="en-US" sz="2400" b="1">
                <a:solidFill>
                  <a:srgbClr val="212121"/>
                </a:solidFill>
                <a:latin typeface="+mj-lt"/>
                <a:cs typeface="Calibri" panose="020F0502020204030204" pitchFamily="34" charset="0"/>
              </a:rPr>
              <a:t>the resources required to better serve their people</a:t>
            </a:r>
          </a:p>
          <a:p>
            <a:pPr marL="0" indent="0">
              <a:lnSpc>
                <a:spcPct val="100000"/>
              </a:lnSpc>
              <a:spcBef>
                <a:spcPts val="0"/>
              </a:spcBef>
              <a:buNone/>
            </a:pPr>
            <a:endParaRPr lang="en-US" sz="2400" b="1">
              <a:solidFill>
                <a:srgbClr val="212121"/>
              </a:solidFill>
              <a:latin typeface="+mj-lt"/>
              <a:cs typeface="Calibri" panose="020F0502020204030204" pitchFamily="34" charset="0"/>
            </a:endParaRPr>
          </a:p>
          <a:p>
            <a:pPr marL="0" indent="0">
              <a:lnSpc>
                <a:spcPct val="100000"/>
              </a:lnSpc>
              <a:spcBef>
                <a:spcPts val="0"/>
              </a:spcBef>
              <a:buNone/>
            </a:pPr>
            <a:r>
              <a:rPr lang="en-US" sz="2400" b="1">
                <a:solidFill>
                  <a:srgbClr val="212121"/>
                </a:solidFill>
                <a:latin typeface="+mj-lt"/>
                <a:cs typeface="Calibri" panose="020F0502020204030204" pitchFamily="34" charset="0"/>
              </a:rPr>
              <a:t>Ensure care can be delivered between provinces, territories and federal jurisdictions when needed</a:t>
            </a:r>
          </a:p>
          <a:p>
            <a:pPr>
              <a:lnSpc>
                <a:spcPct val="100000"/>
              </a:lnSpc>
              <a:spcBef>
                <a:spcPts val="0"/>
              </a:spcBef>
            </a:pPr>
            <a:endParaRPr lang="en-CA" sz="2600" b="1">
              <a:solidFill>
                <a:srgbClr val="212121"/>
              </a:solidFill>
              <a:latin typeface="+mj-lt"/>
              <a:cs typeface="Calibri" panose="020F0502020204030204" pitchFamily="34" charset="0"/>
            </a:endParaRPr>
          </a:p>
        </p:txBody>
      </p:sp>
      <p:pic>
        <p:nvPicPr>
          <p:cNvPr id="10" name="Picture 4">
            <a:extLst>
              <a:ext uri="{FF2B5EF4-FFF2-40B4-BE49-F238E27FC236}">
                <a16:creationId xmlns:a16="http://schemas.microsoft.com/office/drawing/2014/main" id="{248749D6-241E-4C08-8D7B-DEFB8C5BC3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282" y="1647137"/>
            <a:ext cx="1456535" cy="1456535"/>
          </a:xfrm>
          <a:prstGeom prst="rect">
            <a:avLst/>
          </a:prstGeom>
        </p:spPr>
      </p:pic>
      <p:pic>
        <p:nvPicPr>
          <p:cNvPr id="11" name="Picture 4">
            <a:extLst>
              <a:ext uri="{FF2B5EF4-FFF2-40B4-BE49-F238E27FC236}">
                <a16:creationId xmlns:a16="http://schemas.microsoft.com/office/drawing/2014/main" id="{7B8EBD03-B300-47B8-82D1-B5DE90F3A0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8282" y="3215824"/>
            <a:ext cx="1456535" cy="1456535"/>
          </a:xfrm>
          <a:prstGeom prst="rect">
            <a:avLst/>
          </a:prstGeom>
        </p:spPr>
      </p:pic>
      <p:pic>
        <p:nvPicPr>
          <p:cNvPr id="12" name="Picture 4">
            <a:extLst>
              <a:ext uri="{FF2B5EF4-FFF2-40B4-BE49-F238E27FC236}">
                <a16:creationId xmlns:a16="http://schemas.microsoft.com/office/drawing/2014/main" id="{D1F05328-BF81-4F6B-AD2C-5121B9F49D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78282" y="4784511"/>
            <a:ext cx="1456535" cy="1456535"/>
          </a:xfrm>
          <a:prstGeom prst="rect">
            <a:avLst/>
          </a:prstGeom>
        </p:spPr>
      </p:pic>
    </p:spTree>
    <p:extLst>
      <p:ext uri="{BB962C8B-B14F-4D97-AF65-F5344CB8AC3E}">
        <p14:creationId xmlns:p14="http://schemas.microsoft.com/office/powerpoint/2010/main" val="4213695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20F0-56C8-47E0-8E8C-76027F2AF7AA}"/>
              </a:ext>
            </a:extLst>
          </p:cNvPr>
          <p:cNvSpPr>
            <a:spLocks noGrp="1"/>
          </p:cNvSpPr>
          <p:nvPr>
            <p:ph type="title"/>
          </p:nvPr>
        </p:nvSpPr>
        <p:spPr/>
        <p:txBody>
          <a:bodyPr/>
          <a:lstStyle/>
          <a:p>
            <a:r>
              <a:rPr lang="en-CA" dirty="0"/>
              <a:t>Global spatial autocorrelation</a:t>
            </a:r>
          </a:p>
        </p:txBody>
      </p:sp>
      <p:sp>
        <p:nvSpPr>
          <p:cNvPr id="3" name="Content Placeholder 2">
            <a:extLst>
              <a:ext uri="{FF2B5EF4-FFF2-40B4-BE49-F238E27FC236}">
                <a16:creationId xmlns:a16="http://schemas.microsoft.com/office/drawing/2014/main" id="{152725D4-3CB3-4E95-85EE-CF86DFE658D2}"/>
              </a:ext>
            </a:extLst>
          </p:cNvPr>
          <p:cNvSpPr>
            <a:spLocks noGrp="1"/>
          </p:cNvSpPr>
          <p:nvPr>
            <p:ph idx="1"/>
          </p:nvPr>
        </p:nvSpPr>
        <p:spPr/>
        <p:txBody>
          <a:bodyPr>
            <a:normAutofit/>
          </a:bodyPr>
          <a:lstStyle/>
          <a:p>
            <a:r>
              <a:rPr lang="en-CA" dirty="0"/>
              <a:t>One of the most common measures of global spatial autocorrelation is Moran’s </a:t>
            </a:r>
            <a:r>
              <a:rPr lang="en-CA" i="1" dirty="0"/>
              <a:t>I</a:t>
            </a:r>
            <a:r>
              <a:rPr lang="en-CA" dirty="0"/>
              <a:t>, which is a spatially weighted version of the standard Pearson’s correlation coefficient</a:t>
            </a:r>
          </a:p>
        </p:txBody>
      </p:sp>
      <p:sp>
        <p:nvSpPr>
          <p:cNvPr id="4" name="Slide Number Placeholder 3">
            <a:extLst>
              <a:ext uri="{FF2B5EF4-FFF2-40B4-BE49-F238E27FC236}">
                <a16:creationId xmlns:a16="http://schemas.microsoft.com/office/drawing/2014/main" id="{AD4A8261-AA94-4152-8613-6E2570A21789}"/>
              </a:ext>
            </a:extLst>
          </p:cNvPr>
          <p:cNvSpPr>
            <a:spLocks noGrp="1"/>
          </p:cNvSpPr>
          <p:nvPr>
            <p:ph type="sldNum" sz="quarter" idx="12"/>
          </p:nvPr>
        </p:nvSpPr>
        <p:spPr/>
        <p:txBody>
          <a:bodyPr/>
          <a:lstStyle/>
          <a:p>
            <a:fld id="{03BA3758-47F6-47C3-A519-3E894D3362AC}" type="slidenum">
              <a:rPr lang="en-CA" smtClean="0"/>
              <a:t>130</a:t>
            </a:fld>
            <a:endParaRPr lang="en-CA" dirty="0"/>
          </a:p>
        </p:txBody>
      </p:sp>
      <p:sp>
        <p:nvSpPr>
          <p:cNvPr id="5" name="Text Placeholder 4">
            <a:extLst>
              <a:ext uri="{FF2B5EF4-FFF2-40B4-BE49-F238E27FC236}">
                <a16:creationId xmlns:a16="http://schemas.microsoft.com/office/drawing/2014/main" id="{B6F7CD4C-FE7C-4A6B-9038-56CD2E4F028A}"/>
              </a:ext>
            </a:extLst>
          </p:cNvPr>
          <p:cNvSpPr>
            <a:spLocks noGrp="1"/>
          </p:cNvSpPr>
          <p:nvPr>
            <p:ph type="body" sz="quarter" idx="13"/>
          </p:nvPr>
        </p:nvSpPr>
        <p:spPr/>
        <p:txBody>
          <a:bodyPr>
            <a:normAutofit fontScale="85000" lnSpcReduction="10000"/>
          </a:bodyPr>
          <a:lstStyle/>
          <a:p>
            <a:r>
              <a:rPr lang="en-CA" dirty="0"/>
              <a:t>Background and concepts</a:t>
            </a:r>
          </a:p>
        </p:txBody>
      </p:sp>
      <p:grpSp>
        <p:nvGrpSpPr>
          <p:cNvPr id="8" name="Group 7">
            <a:extLst>
              <a:ext uri="{FF2B5EF4-FFF2-40B4-BE49-F238E27FC236}">
                <a16:creationId xmlns:a16="http://schemas.microsoft.com/office/drawing/2014/main" id="{AFA317B9-03B6-48C4-96FC-D2CC5E1D72E2}"/>
              </a:ext>
            </a:extLst>
          </p:cNvPr>
          <p:cNvGrpSpPr/>
          <p:nvPr/>
        </p:nvGrpSpPr>
        <p:grpSpPr>
          <a:xfrm>
            <a:off x="2279904" y="3544786"/>
            <a:ext cx="4307101" cy="2253189"/>
            <a:chOff x="2279904" y="3544786"/>
            <a:chExt cx="4307101" cy="2253189"/>
          </a:xfrm>
        </p:grpSpPr>
        <p:pic>
          <p:nvPicPr>
            <p:cNvPr id="6" name="Picture 5">
              <a:extLst>
                <a:ext uri="{FF2B5EF4-FFF2-40B4-BE49-F238E27FC236}">
                  <a16:creationId xmlns:a16="http://schemas.microsoft.com/office/drawing/2014/main" id="{1EA20A9F-9273-42E4-9CE7-8EDC3950B894}"/>
                </a:ext>
              </a:extLst>
            </p:cNvPr>
            <p:cNvPicPr>
              <a:picLocks noChangeAspect="1"/>
            </p:cNvPicPr>
            <p:nvPr/>
          </p:nvPicPr>
          <p:blipFill>
            <a:blip r:embed="rId2"/>
            <a:stretch>
              <a:fillRect/>
            </a:stretch>
          </p:blipFill>
          <p:spPr>
            <a:xfrm>
              <a:off x="2279904" y="3544786"/>
              <a:ext cx="4307101" cy="1897500"/>
            </a:xfrm>
            <a:prstGeom prst="rect">
              <a:avLst/>
            </a:prstGeom>
          </p:spPr>
        </p:pic>
        <p:sp>
          <p:nvSpPr>
            <p:cNvPr id="7" name="TextBox 6">
              <a:extLst>
                <a:ext uri="{FF2B5EF4-FFF2-40B4-BE49-F238E27FC236}">
                  <a16:creationId xmlns:a16="http://schemas.microsoft.com/office/drawing/2014/main" id="{18C41693-D52E-4F42-AE3E-1BB9240119E7}"/>
                </a:ext>
              </a:extLst>
            </p:cNvPr>
            <p:cNvSpPr txBox="1"/>
            <p:nvPr/>
          </p:nvSpPr>
          <p:spPr>
            <a:xfrm>
              <a:off x="3406337" y="5428643"/>
              <a:ext cx="2571473" cy="369332"/>
            </a:xfrm>
            <a:prstGeom prst="rect">
              <a:avLst/>
            </a:prstGeom>
            <a:noFill/>
          </p:spPr>
          <p:txBody>
            <a:bodyPr wrap="none" rtlCol="0">
              <a:spAutoFit/>
            </a:bodyPr>
            <a:lstStyle/>
            <a:p>
              <a:pPr algn="ctr"/>
              <a:r>
                <a:rPr lang="en-CA" b="1" dirty="0"/>
                <a:t>Global Moran’s </a:t>
              </a:r>
              <a:r>
                <a:rPr lang="en-CA" b="1" i="1" dirty="0"/>
                <a:t>I</a:t>
              </a:r>
              <a:r>
                <a:rPr lang="en-CA" b="1" dirty="0"/>
                <a:t> statistic</a:t>
              </a:r>
            </a:p>
          </p:txBody>
        </p:sp>
      </p:grpSp>
    </p:spTree>
    <p:extLst>
      <p:ext uri="{BB962C8B-B14F-4D97-AF65-F5344CB8AC3E}">
        <p14:creationId xmlns:p14="http://schemas.microsoft.com/office/powerpoint/2010/main" val="6325719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57EC-8E92-407B-8FBA-0AA57767E3BE}"/>
              </a:ext>
            </a:extLst>
          </p:cNvPr>
          <p:cNvSpPr>
            <a:spLocks noGrp="1"/>
          </p:cNvSpPr>
          <p:nvPr>
            <p:ph type="title"/>
          </p:nvPr>
        </p:nvSpPr>
        <p:spPr/>
        <p:txBody>
          <a:bodyPr/>
          <a:lstStyle/>
          <a:p>
            <a:r>
              <a:rPr lang="en-CA" dirty="0"/>
              <a:t>A note on spatial proximity</a:t>
            </a:r>
          </a:p>
        </p:txBody>
      </p:sp>
      <p:sp>
        <p:nvSpPr>
          <p:cNvPr id="3" name="Content Placeholder 2">
            <a:extLst>
              <a:ext uri="{FF2B5EF4-FFF2-40B4-BE49-F238E27FC236}">
                <a16:creationId xmlns:a16="http://schemas.microsoft.com/office/drawing/2014/main" id="{F803EBBC-861F-4528-9734-0B5C5E157857}"/>
              </a:ext>
            </a:extLst>
          </p:cNvPr>
          <p:cNvSpPr>
            <a:spLocks noGrp="1"/>
          </p:cNvSpPr>
          <p:nvPr>
            <p:ph idx="1"/>
          </p:nvPr>
        </p:nvSpPr>
        <p:spPr/>
        <p:txBody>
          <a:bodyPr>
            <a:normAutofit/>
          </a:bodyPr>
          <a:lstStyle/>
          <a:p>
            <a:r>
              <a:rPr lang="en-CA" dirty="0"/>
              <a:t>Calculating spatial autocorrelation requires a measure of proximity between each pair of regions (</a:t>
            </a:r>
            <a:r>
              <a:rPr lang="en-CA" i="1" dirty="0"/>
              <a:t>spatial weight matrix </a:t>
            </a:r>
            <a:r>
              <a:rPr lang="en-CA" dirty="0"/>
              <a:t>or </a:t>
            </a:r>
            <a:r>
              <a:rPr lang="en-CA" i="1" dirty="0"/>
              <a:t>spatial proximity matrix</a:t>
            </a:r>
            <a:r>
              <a:rPr lang="en-CA" dirty="0"/>
              <a:t>)</a:t>
            </a:r>
          </a:p>
          <a:p>
            <a:r>
              <a:rPr lang="en-CA" dirty="0"/>
              <a:t>Proximity values may be </a:t>
            </a:r>
          </a:p>
          <a:p>
            <a:pPr lvl="1"/>
            <a:r>
              <a:rPr lang="en-CA" dirty="0"/>
              <a:t>pairwise distances between regions, or </a:t>
            </a:r>
          </a:p>
          <a:p>
            <a:pPr lvl="1"/>
            <a:r>
              <a:rPr lang="en-CA" dirty="0"/>
              <a:t>binary indictors (0/1) of whether or not two regions are considered neighbours (e.g., sharing a border, within a defined distance, within the set of k nearest regions, etc.), or </a:t>
            </a:r>
          </a:p>
          <a:p>
            <a:pPr lvl="1"/>
            <a:r>
              <a:rPr lang="en-CA" dirty="0"/>
              <a:t>weights to reflect relative importance of each neighbour (e.g., assign a weight of 1/5 to each of the five neighbours of a particular region)</a:t>
            </a:r>
          </a:p>
        </p:txBody>
      </p:sp>
      <p:sp>
        <p:nvSpPr>
          <p:cNvPr id="4" name="Slide Number Placeholder 3">
            <a:extLst>
              <a:ext uri="{FF2B5EF4-FFF2-40B4-BE49-F238E27FC236}">
                <a16:creationId xmlns:a16="http://schemas.microsoft.com/office/drawing/2014/main" id="{210E92B6-5217-45B1-8693-2B0D094FB42E}"/>
              </a:ext>
            </a:extLst>
          </p:cNvPr>
          <p:cNvSpPr>
            <a:spLocks noGrp="1"/>
          </p:cNvSpPr>
          <p:nvPr>
            <p:ph type="sldNum" sz="quarter" idx="12"/>
          </p:nvPr>
        </p:nvSpPr>
        <p:spPr/>
        <p:txBody>
          <a:bodyPr/>
          <a:lstStyle/>
          <a:p>
            <a:fld id="{03BA3758-47F6-47C3-A519-3E894D3362AC}" type="slidenum">
              <a:rPr lang="en-CA" smtClean="0"/>
              <a:t>131</a:t>
            </a:fld>
            <a:endParaRPr lang="en-CA" dirty="0"/>
          </a:p>
        </p:txBody>
      </p:sp>
      <p:sp>
        <p:nvSpPr>
          <p:cNvPr id="5" name="Text Placeholder 4">
            <a:extLst>
              <a:ext uri="{FF2B5EF4-FFF2-40B4-BE49-F238E27FC236}">
                <a16:creationId xmlns:a16="http://schemas.microsoft.com/office/drawing/2014/main" id="{5033650C-9B8C-4743-A9D3-F953A0FA23B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0212665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2CB1036-FFCA-441B-A98E-2B6F9F93F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3" t="1514" r="28738" b="16248"/>
          <a:stretch/>
        </p:blipFill>
        <p:spPr bwMode="auto">
          <a:xfrm rot="747208">
            <a:off x="6378595" y="3074262"/>
            <a:ext cx="2485356" cy="2868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3DC53B-EA5E-4C8C-B240-65924CCB146F}"/>
              </a:ext>
            </a:extLst>
          </p:cNvPr>
          <p:cNvSpPr>
            <a:spLocks noGrp="1"/>
          </p:cNvSpPr>
          <p:nvPr>
            <p:ph type="title"/>
          </p:nvPr>
        </p:nvSpPr>
        <p:spPr/>
        <p:txBody>
          <a:bodyPr/>
          <a:lstStyle/>
          <a:p>
            <a:r>
              <a:rPr lang="en-CA" dirty="0"/>
              <a:t>Local spatial autocorrelation</a:t>
            </a:r>
          </a:p>
        </p:txBody>
      </p:sp>
      <p:sp>
        <p:nvSpPr>
          <p:cNvPr id="3" name="Content Placeholder 2">
            <a:extLst>
              <a:ext uri="{FF2B5EF4-FFF2-40B4-BE49-F238E27FC236}">
                <a16:creationId xmlns:a16="http://schemas.microsoft.com/office/drawing/2014/main" id="{8912EA00-64CB-4288-82CD-7A86682939C8}"/>
              </a:ext>
            </a:extLst>
          </p:cNvPr>
          <p:cNvSpPr>
            <a:spLocks noGrp="1"/>
          </p:cNvSpPr>
          <p:nvPr>
            <p:ph idx="1"/>
          </p:nvPr>
        </p:nvSpPr>
        <p:spPr>
          <a:xfrm>
            <a:off x="628650" y="1490472"/>
            <a:ext cx="5829300" cy="4686491"/>
          </a:xfrm>
        </p:spPr>
        <p:txBody>
          <a:bodyPr>
            <a:normAutofit/>
          </a:bodyPr>
          <a:lstStyle/>
          <a:p>
            <a:r>
              <a:rPr lang="en-CA" dirty="0"/>
              <a:t>Global autocorrelation does not detect clusters per se, so we utilize local measures of spatial autocorrelation to find aggregations of events</a:t>
            </a:r>
          </a:p>
          <a:p>
            <a:r>
              <a:rPr lang="en-CA" dirty="0"/>
              <a:t>Local measures indicate each region’s similarity to its neighbours (e.g., in event counts)</a:t>
            </a:r>
          </a:p>
          <a:p>
            <a:r>
              <a:rPr lang="en-CA" dirty="0"/>
              <a:t>Often we map local measures of spatial autocorrelation to assist in the detection of ‘hotspots’ or ‘cold spots’ in an event of interest</a:t>
            </a:r>
          </a:p>
          <a:p>
            <a:endParaRPr lang="en-CA" dirty="0"/>
          </a:p>
        </p:txBody>
      </p:sp>
      <p:sp>
        <p:nvSpPr>
          <p:cNvPr id="4" name="Slide Number Placeholder 3">
            <a:extLst>
              <a:ext uri="{FF2B5EF4-FFF2-40B4-BE49-F238E27FC236}">
                <a16:creationId xmlns:a16="http://schemas.microsoft.com/office/drawing/2014/main" id="{493E57B2-A84B-491C-B12D-4E13A0084DB1}"/>
              </a:ext>
            </a:extLst>
          </p:cNvPr>
          <p:cNvSpPr>
            <a:spLocks noGrp="1"/>
          </p:cNvSpPr>
          <p:nvPr>
            <p:ph type="sldNum" sz="quarter" idx="12"/>
          </p:nvPr>
        </p:nvSpPr>
        <p:spPr/>
        <p:txBody>
          <a:bodyPr/>
          <a:lstStyle/>
          <a:p>
            <a:fld id="{03BA3758-47F6-47C3-A519-3E894D3362AC}" type="slidenum">
              <a:rPr lang="en-CA" smtClean="0"/>
              <a:t>132</a:t>
            </a:fld>
            <a:endParaRPr lang="en-CA" dirty="0"/>
          </a:p>
        </p:txBody>
      </p:sp>
      <p:sp>
        <p:nvSpPr>
          <p:cNvPr id="5" name="Text Placeholder 4">
            <a:extLst>
              <a:ext uri="{FF2B5EF4-FFF2-40B4-BE49-F238E27FC236}">
                <a16:creationId xmlns:a16="http://schemas.microsoft.com/office/drawing/2014/main" id="{349377DF-87F7-430C-B184-6D9A165A2D04}"/>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1220278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C53B-EA5E-4C8C-B240-65924CCB146F}"/>
              </a:ext>
            </a:extLst>
          </p:cNvPr>
          <p:cNvSpPr>
            <a:spLocks noGrp="1"/>
          </p:cNvSpPr>
          <p:nvPr>
            <p:ph type="title"/>
          </p:nvPr>
        </p:nvSpPr>
        <p:spPr/>
        <p:txBody>
          <a:bodyPr/>
          <a:lstStyle/>
          <a:p>
            <a:r>
              <a:rPr lang="en-CA" dirty="0"/>
              <a:t>Local spatial autocorrelation</a:t>
            </a:r>
          </a:p>
        </p:txBody>
      </p:sp>
      <p:sp>
        <p:nvSpPr>
          <p:cNvPr id="3" name="Content Placeholder 2">
            <a:extLst>
              <a:ext uri="{FF2B5EF4-FFF2-40B4-BE49-F238E27FC236}">
                <a16:creationId xmlns:a16="http://schemas.microsoft.com/office/drawing/2014/main" id="{8912EA00-64CB-4288-82CD-7A86682939C8}"/>
              </a:ext>
            </a:extLst>
          </p:cNvPr>
          <p:cNvSpPr>
            <a:spLocks noGrp="1"/>
          </p:cNvSpPr>
          <p:nvPr>
            <p:ph idx="1"/>
          </p:nvPr>
        </p:nvSpPr>
        <p:spPr/>
        <p:txBody>
          <a:bodyPr>
            <a:normAutofit/>
          </a:bodyPr>
          <a:lstStyle/>
          <a:p>
            <a:r>
              <a:rPr lang="en-CA" dirty="0"/>
              <a:t>As before, calculations of local metrics use similarity between a region and its neighbours, weighted by proximity of those neighbours</a:t>
            </a:r>
          </a:p>
          <a:p>
            <a:pPr lvl="1"/>
            <a:endParaRPr lang="en-CA" dirty="0"/>
          </a:p>
          <a:p>
            <a:pPr lvl="1"/>
            <a:endParaRPr lang="en-CA" dirty="0"/>
          </a:p>
          <a:p>
            <a:endParaRPr lang="en-CA" dirty="0"/>
          </a:p>
          <a:p>
            <a:r>
              <a:rPr lang="en-CA" dirty="0"/>
              <a:t>Common local measures of spatial autocorrelation include local Moran’s </a:t>
            </a:r>
            <a:r>
              <a:rPr lang="en-CA" i="1" dirty="0"/>
              <a:t>I</a:t>
            </a:r>
            <a:r>
              <a:rPr lang="en-CA" dirty="0"/>
              <a:t> and </a:t>
            </a:r>
            <a:r>
              <a:rPr lang="en-CA" dirty="0" err="1"/>
              <a:t>Getis</a:t>
            </a:r>
            <a:r>
              <a:rPr lang="en-CA" dirty="0"/>
              <a:t>-Ord </a:t>
            </a:r>
            <a:r>
              <a:rPr lang="en-CA" i="1" dirty="0"/>
              <a:t>G</a:t>
            </a:r>
            <a:endParaRPr lang="en-CA" dirty="0"/>
          </a:p>
        </p:txBody>
      </p:sp>
      <p:sp>
        <p:nvSpPr>
          <p:cNvPr id="4" name="Slide Number Placeholder 3">
            <a:extLst>
              <a:ext uri="{FF2B5EF4-FFF2-40B4-BE49-F238E27FC236}">
                <a16:creationId xmlns:a16="http://schemas.microsoft.com/office/drawing/2014/main" id="{493E57B2-A84B-491C-B12D-4E13A0084DB1}"/>
              </a:ext>
            </a:extLst>
          </p:cNvPr>
          <p:cNvSpPr>
            <a:spLocks noGrp="1"/>
          </p:cNvSpPr>
          <p:nvPr>
            <p:ph type="sldNum" sz="quarter" idx="12"/>
          </p:nvPr>
        </p:nvSpPr>
        <p:spPr/>
        <p:txBody>
          <a:bodyPr/>
          <a:lstStyle/>
          <a:p>
            <a:fld id="{03BA3758-47F6-47C3-A519-3E894D3362AC}" type="slidenum">
              <a:rPr lang="en-CA" smtClean="0"/>
              <a:t>133</a:t>
            </a:fld>
            <a:endParaRPr lang="en-CA" dirty="0"/>
          </a:p>
        </p:txBody>
      </p:sp>
      <p:sp>
        <p:nvSpPr>
          <p:cNvPr id="5" name="Text Placeholder 4">
            <a:extLst>
              <a:ext uri="{FF2B5EF4-FFF2-40B4-BE49-F238E27FC236}">
                <a16:creationId xmlns:a16="http://schemas.microsoft.com/office/drawing/2014/main" id="{349377DF-87F7-430C-B184-6D9A165A2D04}"/>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5">
            <a:extLst>
              <a:ext uri="{FF2B5EF4-FFF2-40B4-BE49-F238E27FC236}">
                <a16:creationId xmlns:a16="http://schemas.microsoft.com/office/drawing/2014/main" id="{24D2FB45-8EAE-4932-A4DF-816C90D0B4E6}"/>
              </a:ext>
            </a:extLst>
          </p:cNvPr>
          <p:cNvPicPr>
            <a:picLocks noChangeAspect="1"/>
          </p:cNvPicPr>
          <p:nvPr/>
        </p:nvPicPr>
        <p:blipFill>
          <a:blip r:embed="rId2"/>
          <a:stretch>
            <a:fillRect/>
          </a:stretch>
        </p:blipFill>
        <p:spPr>
          <a:xfrm>
            <a:off x="1883580" y="2694749"/>
            <a:ext cx="1864393" cy="1221469"/>
          </a:xfrm>
          <a:prstGeom prst="rect">
            <a:avLst/>
          </a:prstGeom>
        </p:spPr>
      </p:pic>
      <p:pic>
        <p:nvPicPr>
          <p:cNvPr id="9" name="Picture 2" descr="Mathematics for the Gi* statistic">
            <a:extLst>
              <a:ext uri="{FF2B5EF4-FFF2-40B4-BE49-F238E27FC236}">
                <a16:creationId xmlns:a16="http://schemas.microsoft.com/office/drawing/2014/main" id="{8CE9E79D-2ED7-40A9-AEFF-8D936F6F7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8" t="5188" r="24635" b="58931"/>
          <a:stretch/>
        </p:blipFill>
        <p:spPr bwMode="auto">
          <a:xfrm>
            <a:off x="1519915" y="4899277"/>
            <a:ext cx="3532482" cy="17856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17E7D5-A371-4C59-8CE0-E1B7B92527FC}"/>
              </a:ext>
            </a:extLst>
          </p:cNvPr>
          <p:cNvSpPr txBox="1"/>
          <p:nvPr/>
        </p:nvSpPr>
        <p:spPr>
          <a:xfrm>
            <a:off x="5481828" y="5469826"/>
            <a:ext cx="2752356" cy="369332"/>
          </a:xfrm>
          <a:prstGeom prst="rect">
            <a:avLst/>
          </a:prstGeom>
          <a:noFill/>
        </p:spPr>
        <p:txBody>
          <a:bodyPr wrap="none" rtlCol="0">
            <a:spAutoFit/>
          </a:bodyPr>
          <a:lstStyle/>
          <a:p>
            <a:pPr algn="ctr"/>
            <a:r>
              <a:rPr lang="en-CA" dirty="0"/>
              <a:t>Local </a:t>
            </a:r>
            <a:r>
              <a:rPr lang="en-CA" dirty="0" err="1"/>
              <a:t>Getis</a:t>
            </a:r>
            <a:r>
              <a:rPr lang="en-CA" dirty="0"/>
              <a:t>-Ord G</a:t>
            </a:r>
            <a:r>
              <a:rPr lang="en-CA" baseline="-25000" dirty="0"/>
              <a:t>i</a:t>
            </a:r>
            <a:r>
              <a:rPr lang="en-CA" dirty="0"/>
              <a:t>* statistic</a:t>
            </a:r>
          </a:p>
        </p:txBody>
      </p:sp>
    </p:spTree>
    <p:extLst>
      <p:ext uri="{BB962C8B-B14F-4D97-AF65-F5344CB8AC3E}">
        <p14:creationId xmlns:p14="http://schemas.microsoft.com/office/powerpoint/2010/main" val="30878532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27D-A98A-4F67-BD4E-BE329809C532}"/>
              </a:ext>
            </a:extLst>
          </p:cNvPr>
          <p:cNvSpPr>
            <a:spLocks noGrp="1"/>
          </p:cNvSpPr>
          <p:nvPr>
            <p:ph type="title"/>
          </p:nvPr>
        </p:nvSpPr>
        <p:spPr/>
        <p:txBody>
          <a:bodyPr/>
          <a:lstStyle/>
          <a:p>
            <a:r>
              <a:rPr lang="en-CA" dirty="0"/>
              <a:t>Cluster detection methods</a:t>
            </a:r>
          </a:p>
        </p:txBody>
      </p:sp>
      <p:sp>
        <p:nvSpPr>
          <p:cNvPr id="3" name="Content Placeholder 2">
            <a:extLst>
              <a:ext uri="{FF2B5EF4-FFF2-40B4-BE49-F238E27FC236}">
                <a16:creationId xmlns:a16="http://schemas.microsoft.com/office/drawing/2014/main" id="{6CD4AE96-74E6-446B-94AA-25A5D35745C0}"/>
              </a:ext>
            </a:extLst>
          </p:cNvPr>
          <p:cNvSpPr>
            <a:spLocks noGrp="1"/>
          </p:cNvSpPr>
          <p:nvPr>
            <p:ph idx="1"/>
          </p:nvPr>
        </p:nvSpPr>
        <p:spPr/>
        <p:txBody>
          <a:bodyPr/>
          <a:lstStyle/>
          <a:p>
            <a:r>
              <a:rPr lang="en-CA" dirty="0"/>
              <a:t>Many methods exist for cluster detection (see Fotheringham and Rogerson, 2008) – here we only introduce </a:t>
            </a:r>
            <a:r>
              <a:rPr lang="en-CA" i="1" dirty="0"/>
              <a:t>scan statistics </a:t>
            </a:r>
            <a:r>
              <a:rPr lang="en-CA" dirty="0"/>
              <a:t>as an illustration of concepts and methodology</a:t>
            </a:r>
          </a:p>
          <a:p>
            <a:r>
              <a:rPr lang="en-CA" dirty="0"/>
              <a:t>a </a:t>
            </a:r>
            <a:r>
              <a:rPr lang="en-CA" i="1" dirty="0"/>
              <a:t>spatial scan </a:t>
            </a:r>
            <a:r>
              <a:rPr lang="en-CA" dirty="0"/>
              <a:t>can be used identify groups of events in a study area that are statistically unlikely (given the null hypothesis of no clustering) and test whether and to what degree these groups are statistically significant</a:t>
            </a:r>
          </a:p>
          <a:p>
            <a:r>
              <a:rPr lang="en-CA" dirty="0"/>
              <a:t>spatial scans are the foundation of the freely available software package </a:t>
            </a:r>
            <a:r>
              <a:rPr lang="en-CA" dirty="0" err="1"/>
              <a:t>SaTScan</a:t>
            </a:r>
            <a:r>
              <a:rPr lang="en-CA" dirty="0"/>
              <a:t>: </a:t>
            </a:r>
            <a:r>
              <a:rPr lang="en-CA" u="sng" dirty="0">
                <a:hlinkClick r:id="rId2"/>
              </a:rPr>
              <a:t>https://www.satscan.org/</a:t>
            </a:r>
            <a:r>
              <a:rPr lang="en-CA" dirty="0"/>
              <a:t>) </a:t>
            </a:r>
          </a:p>
          <a:p>
            <a:endParaRPr lang="en-CA" dirty="0"/>
          </a:p>
        </p:txBody>
      </p:sp>
      <p:sp>
        <p:nvSpPr>
          <p:cNvPr id="4" name="Slide Number Placeholder 3">
            <a:extLst>
              <a:ext uri="{FF2B5EF4-FFF2-40B4-BE49-F238E27FC236}">
                <a16:creationId xmlns:a16="http://schemas.microsoft.com/office/drawing/2014/main" id="{97D36407-730C-410B-982C-0D9F5669FA7B}"/>
              </a:ext>
            </a:extLst>
          </p:cNvPr>
          <p:cNvSpPr>
            <a:spLocks noGrp="1"/>
          </p:cNvSpPr>
          <p:nvPr>
            <p:ph type="sldNum" sz="quarter" idx="12"/>
          </p:nvPr>
        </p:nvSpPr>
        <p:spPr/>
        <p:txBody>
          <a:bodyPr/>
          <a:lstStyle/>
          <a:p>
            <a:fld id="{03BA3758-47F6-47C3-A519-3E894D3362AC}" type="slidenum">
              <a:rPr lang="en-CA" smtClean="0"/>
              <a:t>134</a:t>
            </a:fld>
            <a:endParaRPr lang="en-CA" dirty="0"/>
          </a:p>
        </p:txBody>
      </p:sp>
      <p:sp>
        <p:nvSpPr>
          <p:cNvPr id="5" name="Text Placeholder 4">
            <a:extLst>
              <a:ext uri="{FF2B5EF4-FFF2-40B4-BE49-F238E27FC236}">
                <a16:creationId xmlns:a16="http://schemas.microsoft.com/office/drawing/2014/main" id="{5828F417-6A1C-43DB-B6F9-CC84BC092F6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991099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A27D-A98A-4F67-BD4E-BE329809C532}"/>
              </a:ext>
            </a:extLst>
          </p:cNvPr>
          <p:cNvSpPr>
            <a:spLocks noGrp="1"/>
          </p:cNvSpPr>
          <p:nvPr>
            <p:ph type="title"/>
          </p:nvPr>
        </p:nvSpPr>
        <p:spPr/>
        <p:txBody>
          <a:bodyPr/>
          <a:lstStyle/>
          <a:p>
            <a:r>
              <a:rPr lang="en-CA" dirty="0"/>
              <a:t>Cluster detection methods</a:t>
            </a:r>
          </a:p>
        </p:txBody>
      </p:sp>
      <p:sp>
        <p:nvSpPr>
          <p:cNvPr id="3" name="Content Placeholder 2">
            <a:extLst>
              <a:ext uri="{FF2B5EF4-FFF2-40B4-BE49-F238E27FC236}">
                <a16:creationId xmlns:a16="http://schemas.microsoft.com/office/drawing/2014/main" id="{6CD4AE96-74E6-446B-94AA-25A5D35745C0}"/>
              </a:ext>
            </a:extLst>
          </p:cNvPr>
          <p:cNvSpPr>
            <a:spLocks noGrp="1"/>
          </p:cNvSpPr>
          <p:nvPr>
            <p:ph idx="1"/>
          </p:nvPr>
        </p:nvSpPr>
        <p:spPr/>
        <p:txBody>
          <a:bodyPr>
            <a:normAutofit fontScale="92500"/>
          </a:bodyPr>
          <a:lstStyle/>
          <a:p>
            <a:r>
              <a:rPr lang="en-CA" dirty="0"/>
              <a:t>Several spatial scan statistics exist --  For regional event counts, the general methodology is:</a:t>
            </a:r>
          </a:p>
          <a:p>
            <a:pPr marL="971550" lvl="1" indent="-514350">
              <a:buFont typeface="+mj-lt"/>
              <a:buAutoNum type="romanLcPeriod"/>
            </a:pPr>
            <a:r>
              <a:rPr lang="en-CA" dirty="0"/>
              <a:t>spatial scan creates expanding circles on locations within the study area, ranging from smallest inter-centroid distance to specified upper bound (based on distance or population size)</a:t>
            </a:r>
          </a:p>
          <a:p>
            <a:pPr marL="971550" lvl="1" indent="-514350">
              <a:buFont typeface="+mj-lt"/>
              <a:buAutoNum type="romanLcPeriod"/>
            </a:pPr>
            <a:r>
              <a:rPr lang="en-CA" dirty="0"/>
              <a:t>regions with centroids falling within circle have their events (and population sizes) included in analysis of that circle</a:t>
            </a:r>
          </a:p>
          <a:p>
            <a:pPr marL="971550" lvl="1" indent="-514350">
              <a:buFont typeface="+mj-lt"/>
              <a:buAutoNum type="romanLcPeriod"/>
            </a:pPr>
            <a:r>
              <a:rPr lang="en-CA" dirty="0"/>
              <a:t>For each circle, observed and expected event counts are compared inside vs outside</a:t>
            </a:r>
          </a:p>
          <a:p>
            <a:pPr marL="971550" lvl="1" indent="-514350">
              <a:buFont typeface="+mj-lt"/>
              <a:buAutoNum type="romanLcPeriod"/>
            </a:pPr>
            <a:r>
              <a:rPr lang="en-CA" dirty="0"/>
              <a:t>the circle with the greatest risk (inside compared to outside) is deemed the ‘most likely cluster’ and statistical tests of this cluster are done using simulation methods</a:t>
            </a:r>
          </a:p>
        </p:txBody>
      </p:sp>
      <p:sp>
        <p:nvSpPr>
          <p:cNvPr id="4" name="Slide Number Placeholder 3">
            <a:extLst>
              <a:ext uri="{FF2B5EF4-FFF2-40B4-BE49-F238E27FC236}">
                <a16:creationId xmlns:a16="http://schemas.microsoft.com/office/drawing/2014/main" id="{97D36407-730C-410B-982C-0D9F5669FA7B}"/>
              </a:ext>
            </a:extLst>
          </p:cNvPr>
          <p:cNvSpPr>
            <a:spLocks noGrp="1"/>
          </p:cNvSpPr>
          <p:nvPr>
            <p:ph type="sldNum" sz="quarter" idx="12"/>
          </p:nvPr>
        </p:nvSpPr>
        <p:spPr/>
        <p:txBody>
          <a:bodyPr/>
          <a:lstStyle/>
          <a:p>
            <a:fld id="{03BA3758-47F6-47C3-A519-3E894D3362AC}" type="slidenum">
              <a:rPr lang="en-CA" smtClean="0"/>
              <a:t>135</a:t>
            </a:fld>
            <a:endParaRPr lang="en-CA" dirty="0"/>
          </a:p>
        </p:txBody>
      </p:sp>
      <p:sp>
        <p:nvSpPr>
          <p:cNvPr id="5" name="Text Placeholder 4">
            <a:extLst>
              <a:ext uri="{FF2B5EF4-FFF2-40B4-BE49-F238E27FC236}">
                <a16:creationId xmlns:a16="http://schemas.microsoft.com/office/drawing/2014/main" id="{5828F417-6A1C-43DB-B6F9-CC84BC092F6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9473930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9D4D-8D09-47C4-AD97-0FDD2B13ADB5}"/>
              </a:ext>
            </a:extLst>
          </p:cNvPr>
          <p:cNvSpPr>
            <a:spLocks noGrp="1"/>
          </p:cNvSpPr>
          <p:nvPr>
            <p:ph type="title"/>
          </p:nvPr>
        </p:nvSpPr>
        <p:spPr/>
        <p:txBody>
          <a:bodyPr/>
          <a:lstStyle/>
          <a:p>
            <a:r>
              <a:rPr lang="en-CA" dirty="0"/>
              <a:t>Cluster detection methods</a:t>
            </a:r>
          </a:p>
        </p:txBody>
      </p:sp>
      <p:sp>
        <p:nvSpPr>
          <p:cNvPr id="3" name="Content Placeholder 2">
            <a:extLst>
              <a:ext uri="{FF2B5EF4-FFF2-40B4-BE49-F238E27FC236}">
                <a16:creationId xmlns:a16="http://schemas.microsoft.com/office/drawing/2014/main" id="{0BDCBF32-8399-4318-A9E0-DAA78B127AA2}"/>
              </a:ext>
            </a:extLst>
          </p:cNvPr>
          <p:cNvSpPr>
            <a:spLocks noGrp="1"/>
          </p:cNvSpPr>
          <p:nvPr>
            <p:ph idx="1"/>
          </p:nvPr>
        </p:nvSpPr>
        <p:spPr/>
        <p:txBody>
          <a:bodyPr/>
          <a:lstStyle/>
          <a:p>
            <a:r>
              <a:rPr lang="en-CA" dirty="0"/>
              <a:t>Note, we can also use ellipses or user-specified scanning windows, rather than circles, in the spatial scan – these may be preferred depending on the shape of the study area and the distribution of events</a:t>
            </a:r>
          </a:p>
          <a:p>
            <a:r>
              <a:rPr lang="en-CA" dirty="0"/>
              <a:t>Similar scanning methods may also be extended to test for temporal and </a:t>
            </a:r>
            <a:r>
              <a:rPr lang="en-CA" dirty="0" err="1"/>
              <a:t>spatio</a:t>
            </a:r>
            <a:r>
              <a:rPr lang="en-CA" dirty="0"/>
              <a:t>-temporal clusters of events</a:t>
            </a:r>
          </a:p>
        </p:txBody>
      </p:sp>
      <p:sp>
        <p:nvSpPr>
          <p:cNvPr id="4" name="Slide Number Placeholder 3">
            <a:extLst>
              <a:ext uri="{FF2B5EF4-FFF2-40B4-BE49-F238E27FC236}">
                <a16:creationId xmlns:a16="http://schemas.microsoft.com/office/drawing/2014/main" id="{DDE7A86E-98F8-46ED-9060-6DE39F1DEC7B}"/>
              </a:ext>
            </a:extLst>
          </p:cNvPr>
          <p:cNvSpPr>
            <a:spLocks noGrp="1"/>
          </p:cNvSpPr>
          <p:nvPr>
            <p:ph type="sldNum" sz="quarter" idx="12"/>
          </p:nvPr>
        </p:nvSpPr>
        <p:spPr/>
        <p:txBody>
          <a:bodyPr/>
          <a:lstStyle/>
          <a:p>
            <a:fld id="{03BA3758-47F6-47C3-A519-3E894D3362AC}" type="slidenum">
              <a:rPr lang="en-CA" smtClean="0"/>
              <a:t>136</a:t>
            </a:fld>
            <a:endParaRPr lang="en-CA" dirty="0"/>
          </a:p>
        </p:txBody>
      </p:sp>
      <p:sp>
        <p:nvSpPr>
          <p:cNvPr id="5" name="Text Placeholder 4">
            <a:extLst>
              <a:ext uri="{FF2B5EF4-FFF2-40B4-BE49-F238E27FC236}">
                <a16:creationId xmlns:a16="http://schemas.microsoft.com/office/drawing/2014/main" id="{7A68C7DA-E13F-4E39-B36B-0C5314E529D8}"/>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0514079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lstStyle/>
          <a:p>
            <a:r>
              <a:rPr lang="en-CA" dirty="0"/>
              <a:t>Statistical clusters of events may or may not be relevant to public health – the definition of a cluster should be discussed on a case by case basis</a:t>
            </a:r>
          </a:p>
          <a:p>
            <a:r>
              <a:rPr lang="en-CA" dirty="0"/>
              <a:t>Statistical considerations, including corrections for multiple comparisons, need to be examined carefully when performing cluster detection </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9673" y="338948"/>
            <a:ext cx="972136" cy="9721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03BA3758-47F6-47C3-A519-3E894D3362AC}" type="slidenum">
              <a:rPr lang="en-CA" smtClean="0"/>
              <a:t>137</a:t>
            </a:fld>
            <a:endParaRPr lang="en-CA" dirty="0"/>
          </a:p>
        </p:txBody>
      </p:sp>
    </p:spTree>
    <p:extLst>
      <p:ext uri="{BB962C8B-B14F-4D97-AF65-F5344CB8AC3E}">
        <p14:creationId xmlns:p14="http://schemas.microsoft.com/office/powerpoint/2010/main" val="16776027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DB54-B039-49D4-9777-38DF78CBB471}"/>
              </a:ext>
            </a:extLst>
          </p:cNvPr>
          <p:cNvSpPr>
            <a:spLocks noGrp="1"/>
          </p:cNvSpPr>
          <p:nvPr>
            <p:ph type="title"/>
          </p:nvPr>
        </p:nvSpPr>
        <p:spPr/>
        <p:txBody>
          <a:bodyPr/>
          <a:lstStyle/>
          <a:p>
            <a:r>
              <a:rPr lang="en-US" dirty="0"/>
              <a:t>Lunch</a:t>
            </a:r>
            <a:br>
              <a:rPr lang="en-US" dirty="0"/>
            </a:br>
            <a:r>
              <a:rPr lang="en-US" dirty="0"/>
              <a:t>12:00pm-1:00pm</a:t>
            </a:r>
          </a:p>
        </p:txBody>
      </p:sp>
      <p:sp>
        <p:nvSpPr>
          <p:cNvPr id="3" name="Slide Number Placeholder 2">
            <a:extLst>
              <a:ext uri="{FF2B5EF4-FFF2-40B4-BE49-F238E27FC236}">
                <a16:creationId xmlns:a16="http://schemas.microsoft.com/office/drawing/2014/main" id="{35AA5932-9EC9-4B2F-80E4-DC4FFC525C6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138</a:t>
            </a:fld>
            <a:endParaRPr kumimoji="0" lang="en-US" sz="1000" b="1" i="0" u="none" strike="noStrike" kern="1200" cap="none" spc="0" normalizeH="0" baseline="0" noProof="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7961554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fld id="{03BA3758-47F6-47C3-A519-3E894D3362AC}" type="slidenum">
              <a:rPr lang="en-CA" smtClean="0"/>
              <a:t>139</a:t>
            </a:fld>
            <a:endParaRPr lang="en-CA"/>
          </a:p>
        </p:txBody>
      </p:sp>
    </p:spTree>
    <p:extLst>
      <p:ext uri="{BB962C8B-B14F-4D97-AF65-F5344CB8AC3E}">
        <p14:creationId xmlns:p14="http://schemas.microsoft.com/office/powerpoint/2010/main" val="81742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63B2-B232-459E-BA73-F8BCC9C559E5}"/>
              </a:ext>
            </a:extLst>
          </p:cNvPr>
          <p:cNvSpPr>
            <a:spLocks noGrp="1"/>
          </p:cNvSpPr>
          <p:nvPr>
            <p:ph type="title"/>
          </p:nvPr>
        </p:nvSpPr>
        <p:spPr>
          <a:xfrm>
            <a:off x="395536" y="76200"/>
            <a:ext cx="5319464" cy="1008112"/>
          </a:xfrm>
        </p:spPr>
        <p:txBody>
          <a:bodyPr>
            <a:normAutofit/>
          </a:bodyPr>
          <a:lstStyle/>
          <a:p>
            <a:r>
              <a:rPr lang="en-US"/>
              <a:t>First Nations, Inuit and Métis: 3 Key Cancer Care Priorities</a:t>
            </a:r>
          </a:p>
        </p:txBody>
      </p:sp>
      <p:sp>
        <p:nvSpPr>
          <p:cNvPr id="4" name="Slide Number Placeholder 3">
            <a:extLst>
              <a:ext uri="{FF2B5EF4-FFF2-40B4-BE49-F238E27FC236}">
                <a16:creationId xmlns:a16="http://schemas.microsoft.com/office/drawing/2014/main" id="{D429301B-0F66-4DF2-8BEA-04CCAC7AD564}"/>
              </a:ext>
            </a:extLst>
          </p:cNvPr>
          <p:cNvSpPr>
            <a:spLocks noGrp="1"/>
          </p:cNvSpPr>
          <p:nvPr>
            <p:ph type="sldNum" sz="quarter" idx="12"/>
          </p:nvPr>
        </p:nvSpPr>
        <p:spPr>
          <a:xfrm>
            <a:off x="323528" y="6356350"/>
            <a:ext cx="405408" cy="365125"/>
          </a:xfrm>
        </p:spPr>
        <p:txBody>
          <a:bodyPr/>
          <a:lstStyle/>
          <a:p>
            <a:fld id="{C4A63B03-CE8E-41A3-ABC0-E6682684ECE7}" type="slidenum">
              <a:rPr lang="en-US" smtClean="0"/>
              <a:pPr/>
              <a:t>14</a:t>
            </a:fld>
            <a:endParaRPr lang="en-US"/>
          </a:p>
        </p:txBody>
      </p:sp>
      <p:sp>
        <p:nvSpPr>
          <p:cNvPr id="5" name="Content Placeholder 2">
            <a:extLst>
              <a:ext uri="{FF2B5EF4-FFF2-40B4-BE49-F238E27FC236}">
                <a16:creationId xmlns:a16="http://schemas.microsoft.com/office/drawing/2014/main" id="{515B8C3E-A78A-41C5-A12D-489E163D3535}"/>
              </a:ext>
            </a:extLst>
          </p:cNvPr>
          <p:cNvSpPr>
            <a:spLocks noGrp="1"/>
          </p:cNvSpPr>
          <p:nvPr>
            <p:ph idx="1"/>
          </p:nvPr>
        </p:nvSpPr>
        <p:spPr>
          <a:xfrm>
            <a:off x="1524000" y="1905000"/>
            <a:ext cx="7412363" cy="3465521"/>
          </a:xfrm>
        </p:spPr>
        <p:txBody>
          <a:bodyPr>
            <a:noAutofit/>
          </a:bodyPr>
          <a:lstStyle/>
          <a:p>
            <a:pPr marL="0" lvl="0" indent="0">
              <a:spcAft>
                <a:spcPts val="0"/>
              </a:spcAft>
              <a:buNone/>
            </a:pPr>
            <a:r>
              <a:rPr lang="en-CA" sz="2800" b="1">
                <a:solidFill>
                  <a:srgbClr val="212121"/>
                </a:solidFill>
                <a:latin typeface="Calibri" panose="020F0502020204030204" pitchFamily="34" charset="0"/>
                <a:cs typeface="Calibri" panose="020F0502020204030204" pitchFamily="34" charset="0"/>
              </a:rPr>
              <a:t>Culturally appropriate care closer to home</a:t>
            </a:r>
            <a:endParaRPr lang="en-US" sz="2800" b="1">
              <a:solidFill>
                <a:srgbClr val="212121"/>
              </a:solidFill>
              <a:latin typeface="Calibri" panose="020F0502020204030204" pitchFamily="34" charset="0"/>
              <a:cs typeface="Calibri" panose="020F0502020204030204" pitchFamily="34" charset="0"/>
            </a:endParaRPr>
          </a:p>
          <a:p>
            <a:pPr marL="0" indent="0">
              <a:buNone/>
            </a:pPr>
            <a:endParaRPr lang="en-US" sz="2800" b="1">
              <a:solidFill>
                <a:srgbClr val="212121"/>
              </a:solidFill>
              <a:latin typeface="Calibri" panose="020F0502020204030204" pitchFamily="34" charset="0"/>
              <a:cs typeface="Calibri" panose="020F0502020204030204" pitchFamily="34" charset="0"/>
            </a:endParaRPr>
          </a:p>
          <a:p>
            <a:pPr marL="0" indent="0">
              <a:buNone/>
            </a:pPr>
            <a:r>
              <a:rPr lang="en-CA" sz="2800" b="1">
                <a:solidFill>
                  <a:srgbClr val="212121"/>
                </a:solidFill>
                <a:latin typeface="Calibri" panose="020F0502020204030204" pitchFamily="34" charset="0"/>
                <a:cs typeface="Calibri" panose="020F0502020204030204" pitchFamily="34" charset="0"/>
              </a:rPr>
              <a:t>Peoples-specific, self-determined cancer care</a:t>
            </a:r>
            <a:endParaRPr lang="en-US" sz="2800" b="1">
              <a:solidFill>
                <a:srgbClr val="212121"/>
              </a:solidFill>
              <a:latin typeface="Calibri" panose="020F0502020204030204" pitchFamily="34" charset="0"/>
              <a:cs typeface="Calibri" panose="020F0502020204030204" pitchFamily="34" charset="0"/>
            </a:endParaRPr>
          </a:p>
          <a:p>
            <a:pPr marL="0" indent="0">
              <a:buNone/>
            </a:pPr>
            <a:endParaRPr lang="en-CA" sz="2800" b="1">
              <a:solidFill>
                <a:srgbClr val="212121"/>
              </a:solidFill>
              <a:latin typeface="Calibri" panose="020F0502020204030204" pitchFamily="34" charset="0"/>
              <a:cs typeface="Calibri" panose="020F0502020204030204" pitchFamily="34" charset="0"/>
            </a:endParaRPr>
          </a:p>
          <a:p>
            <a:pPr marL="0" indent="0">
              <a:buNone/>
            </a:pPr>
            <a:r>
              <a:rPr lang="en-CA" sz="2800" b="1">
                <a:solidFill>
                  <a:srgbClr val="212121"/>
                </a:solidFill>
                <a:latin typeface="Calibri" panose="020F0502020204030204" pitchFamily="34" charset="0"/>
                <a:cs typeface="Calibri" panose="020F0502020204030204" pitchFamily="34" charset="0"/>
              </a:rPr>
              <a:t>First Nations, Inuit or Métis-governed research and data systems</a:t>
            </a:r>
            <a:endParaRPr lang="en-US" sz="2800" b="1">
              <a:solidFill>
                <a:srgbClr val="212121"/>
              </a:solidFill>
              <a:latin typeface="Calibri" panose="020F0502020204030204" pitchFamily="34" charset="0"/>
              <a:cs typeface="Calibri" panose="020F0502020204030204" pitchFamily="34" charset="0"/>
            </a:endParaRPr>
          </a:p>
        </p:txBody>
      </p:sp>
      <p:pic>
        <p:nvPicPr>
          <p:cNvPr id="6" name="Graphic 5">
            <a:extLst>
              <a:ext uri="{FF2B5EF4-FFF2-40B4-BE49-F238E27FC236}">
                <a16:creationId xmlns:a16="http://schemas.microsoft.com/office/drawing/2014/main" id="{FDD1F073-05EC-4FC4-92CE-F7F3957234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673" y="1348292"/>
            <a:ext cx="1517604" cy="1517604"/>
          </a:xfrm>
          <a:prstGeom prst="rect">
            <a:avLst/>
          </a:prstGeom>
        </p:spPr>
      </p:pic>
      <p:pic>
        <p:nvPicPr>
          <p:cNvPr id="7" name="Graphic 6">
            <a:extLst>
              <a:ext uri="{FF2B5EF4-FFF2-40B4-BE49-F238E27FC236}">
                <a16:creationId xmlns:a16="http://schemas.microsoft.com/office/drawing/2014/main" id="{7E655E60-E767-4344-A5A0-0E32A578EF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6" y="2560791"/>
            <a:ext cx="1517604" cy="1517604"/>
          </a:xfrm>
          <a:prstGeom prst="rect">
            <a:avLst/>
          </a:prstGeom>
        </p:spPr>
      </p:pic>
      <p:pic>
        <p:nvPicPr>
          <p:cNvPr id="8" name="Graphic 7">
            <a:extLst>
              <a:ext uri="{FF2B5EF4-FFF2-40B4-BE49-F238E27FC236}">
                <a16:creationId xmlns:a16="http://schemas.microsoft.com/office/drawing/2014/main" id="{FE3AB3F5-37D3-4D3D-85E4-CC3500CA48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5736" y="3773289"/>
            <a:ext cx="1517604" cy="1517604"/>
          </a:xfrm>
          <a:prstGeom prst="rect">
            <a:avLst/>
          </a:prstGeom>
        </p:spPr>
      </p:pic>
    </p:spTree>
    <p:extLst>
      <p:ext uri="{BB962C8B-B14F-4D97-AF65-F5344CB8AC3E}">
        <p14:creationId xmlns:p14="http://schemas.microsoft.com/office/powerpoint/2010/main" val="1323318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normAutofit/>
          </a:bodyPr>
          <a:lstStyle/>
          <a:p>
            <a:r>
              <a:rPr lang="en-CA" dirty="0"/>
              <a:t>Spatial autocorrelation in R</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a:xfrm>
            <a:off x="628650" y="1490472"/>
            <a:ext cx="7886700" cy="4686491"/>
          </a:xfrm>
        </p:spPr>
        <p:txBody>
          <a:bodyPr/>
          <a:lstStyle/>
          <a:p>
            <a:r>
              <a:rPr lang="en-CA" dirty="0"/>
              <a:t>R script: </a:t>
            </a:r>
            <a:r>
              <a:rPr lang="en-CA" i="1" dirty="0"/>
              <a:t>Descriptive analysis and spatial autocorrelation</a:t>
            </a:r>
          </a:p>
          <a:p>
            <a:endParaRPr lang="en-CA"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fld id="{03BA3758-47F6-47C3-A519-3E894D3362AC}" type="slidenum">
              <a:rPr lang="en-CA" smtClean="0"/>
              <a:t>140</a:t>
            </a:fld>
            <a:endParaRPr lang="en-CA" dirty="0"/>
          </a:p>
        </p:txBody>
      </p:sp>
    </p:spTree>
    <p:extLst>
      <p:ext uri="{BB962C8B-B14F-4D97-AF65-F5344CB8AC3E}">
        <p14:creationId xmlns:p14="http://schemas.microsoft.com/office/powerpoint/2010/main" val="41234053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Detecting spatial clusters in R</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Detecting spatial clusters </a:t>
            </a:r>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fld id="{03BA3758-47F6-47C3-A519-3E894D3362AC}" type="slidenum">
              <a:rPr lang="en-CA" smtClean="0"/>
              <a:t>141</a:t>
            </a:fld>
            <a:endParaRPr lang="en-CA" dirty="0"/>
          </a:p>
        </p:txBody>
      </p:sp>
    </p:spTree>
    <p:extLst>
      <p:ext uri="{BB962C8B-B14F-4D97-AF65-F5344CB8AC3E}">
        <p14:creationId xmlns:p14="http://schemas.microsoft.com/office/powerpoint/2010/main" val="28059899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4" name="Slide Number Placeholder 3"/>
          <p:cNvSpPr>
            <a:spLocks noGrp="1"/>
          </p:cNvSpPr>
          <p:nvPr>
            <p:ph type="sldNum" sz="quarter" idx="12"/>
          </p:nvPr>
        </p:nvSpPr>
        <p:spPr/>
        <p:txBody>
          <a:bodyPr/>
          <a:lstStyle/>
          <a:p>
            <a:fld id="{03BA3758-47F6-47C3-A519-3E894D3362AC}" type="slidenum">
              <a:rPr lang="en-CA" smtClean="0"/>
              <a:t>142</a:t>
            </a:fld>
            <a:endParaRPr lang="en-CA" dirty="0"/>
          </a:p>
        </p:txBody>
      </p:sp>
      <p:sp>
        <p:nvSpPr>
          <p:cNvPr id="7" name="Content Placeholder 6"/>
          <p:cNvSpPr>
            <a:spLocks noGrp="1"/>
          </p:cNvSpPr>
          <p:nvPr>
            <p:ph idx="1"/>
          </p:nvPr>
        </p:nvSpPr>
        <p:spPr/>
        <p:txBody>
          <a:bodyPr/>
          <a:lstStyle/>
          <a:p>
            <a:r>
              <a:rPr lang="en-CA" dirty="0"/>
              <a:t>Fotheringham, A.S. and Rogerson, P.A., eds. 2008. The SAGE handbook of spatial analysis. Sage.</a:t>
            </a:r>
          </a:p>
          <a:p>
            <a:endParaRPr lang="en-CA" dirty="0"/>
          </a:p>
        </p:txBody>
      </p:sp>
    </p:spTree>
    <p:extLst>
      <p:ext uri="{BB962C8B-B14F-4D97-AF65-F5344CB8AC3E}">
        <p14:creationId xmlns:p14="http://schemas.microsoft.com/office/powerpoint/2010/main" val="3374304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484784"/>
            <a:ext cx="4246240" cy="1470025"/>
          </a:xfrm>
        </p:spPr>
        <p:txBody>
          <a:bodyPr>
            <a:normAutofit/>
          </a:bodyPr>
          <a:lstStyle/>
          <a:p>
            <a:r>
              <a:rPr lang="en-US" dirty="0"/>
              <a:t>Looking Ahead: </a:t>
            </a:r>
            <a:br>
              <a:rPr lang="en-US" dirty="0"/>
            </a:br>
            <a:r>
              <a:rPr lang="en-US" i="1" dirty="0"/>
              <a:t>Joint Analytic Project</a:t>
            </a:r>
          </a:p>
        </p:txBody>
      </p:sp>
      <p:sp>
        <p:nvSpPr>
          <p:cNvPr id="3" name="Subtitle 2"/>
          <p:cNvSpPr>
            <a:spLocks noGrp="1"/>
          </p:cNvSpPr>
          <p:nvPr>
            <p:ph type="subTitle" idx="1"/>
          </p:nvPr>
        </p:nvSpPr>
        <p:spPr>
          <a:xfrm>
            <a:off x="152400" y="3188568"/>
            <a:ext cx="6398840" cy="384448"/>
          </a:xfrm>
        </p:spPr>
        <p:txBody>
          <a:bodyPr>
            <a:normAutofit lnSpcReduction="10000"/>
          </a:bodyPr>
          <a:lstStyle/>
          <a:p>
            <a:r>
              <a:rPr lang="en-US" dirty="0"/>
              <a:t>Nicolette Baines &amp; Zahra Sayyed</a:t>
            </a:r>
          </a:p>
        </p:txBody>
      </p:sp>
      <p:sp>
        <p:nvSpPr>
          <p:cNvPr id="4" name="Text Placeholder 8"/>
          <p:cNvSpPr>
            <a:spLocks noGrp="1"/>
          </p:cNvSpPr>
          <p:nvPr>
            <p:ph type="body" sz="quarter" idx="10"/>
          </p:nvPr>
        </p:nvSpPr>
        <p:spPr>
          <a:xfrm>
            <a:off x="152400" y="3501008"/>
            <a:ext cx="2232025" cy="338554"/>
          </a:xfrm>
        </p:spPr>
        <p:txBody>
          <a:bodyPr>
            <a:normAutofit/>
          </a:bodyPr>
          <a:lstStyle>
            <a:lvl1pPr marL="0" indent="0">
              <a:buNone/>
              <a:defRPr sz="1600" b="0">
                <a:solidFill>
                  <a:srgbClr val="0067B1"/>
                </a:solidFill>
              </a:defRPr>
            </a:lvl1pPr>
            <a:lvl2pPr>
              <a:defRPr sz="1600" b="0"/>
            </a:lvl2pPr>
            <a:lvl3pPr>
              <a:defRPr sz="1600" b="0"/>
            </a:lvl3pPr>
            <a:lvl4pPr>
              <a:defRPr sz="1600" b="0"/>
            </a:lvl4pPr>
            <a:lvl5pPr>
              <a:defRPr sz="1600" b="0"/>
            </a:lvl5pPr>
          </a:lstStyle>
          <a:p>
            <a:pPr lvl="0"/>
            <a:r>
              <a:rPr lang="en-CA" dirty="0">
                <a:solidFill>
                  <a:schemeClr val="bg1"/>
                </a:solidFill>
              </a:rPr>
              <a:t>Sept 18</a:t>
            </a:r>
            <a:r>
              <a:rPr lang="en-CA" baseline="30000" dirty="0">
                <a:solidFill>
                  <a:schemeClr val="bg1"/>
                </a:solidFill>
              </a:rPr>
              <a:t>th</a:t>
            </a:r>
            <a:r>
              <a:rPr lang="en-CA" dirty="0">
                <a:solidFill>
                  <a:schemeClr val="bg1"/>
                </a:solidFill>
              </a:rPr>
              <a:t>, 2019</a:t>
            </a:r>
            <a:endParaRPr lang="en-US"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2C29-3F39-420F-8F0B-48CCB43D2484}"/>
              </a:ext>
            </a:extLst>
          </p:cNvPr>
          <p:cNvSpPr>
            <a:spLocks noGrp="1"/>
          </p:cNvSpPr>
          <p:nvPr>
            <p:ph type="title"/>
          </p:nvPr>
        </p:nvSpPr>
        <p:spPr/>
        <p:txBody>
          <a:bodyPr/>
          <a:lstStyle/>
          <a:p>
            <a:r>
              <a:rPr lang="en-US" dirty="0"/>
              <a:t>Joint Analytic Project: Purpose</a:t>
            </a:r>
          </a:p>
        </p:txBody>
      </p:sp>
      <p:sp>
        <p:nvSpPr>
          <p:cNvPr id="3" name="Content Placeholder 2">
            <a:extLst>
              <a:ext uri="{FF2B5EF4-FFF2-40B4-BE49-F238E27FC236}">
                <a16:creationId xmlns:a16="http://schemas.microsoft.com/office/drawing/2014/main" id="{E5523BE7-2001-445B-8325-CA8D29CCA137}"/>
              </a:ext>
            </a:extLst>
          </p:cNvPr>
          <p:cNvSpPr>
            <a:spLocks noGrp="1"/>
          </p:cNvSpPr>
          <p:nvPr>
            <p:ph idx="1"/>
          </p:nvPr>
        </p:nvSpPr>
        <p:spPr>
          <a:xfrm>
            <a:off x="309351" y="1616311"/>
            <a:ext cx="8443664" cy="4320479"/>
          </a:xfrm>
        </p:spPr>
        <p:txBody>
          <a:bodyPr/>
          <a:lstStyle/>
          <a:p>
            <a:pPr marL="0" indent="0" algn="ctr">
              <a:buNone/>
            </a:pPr>
            <a:endParaRPr lang="en-CA" dirty="0"/>
          </a:p>
          <a:p>
            <a:pPr marL="0" indent="0" algn="ctr">
              <a:buNone/>
            </a:pPr>
            <a:r>
              <a:rPr lang="en-CA" sz="3200" dirty="0"/>
              <a:t>The purpose of the </a:t>
            </a:r>
            <a:r>
              <a:rPr lang="en-CA" sz="3200" b="1" i="1" dirty="0">
                <a:solidFill>
                  <a:schemeClr val="accent6"/>
                </a:solidFill>
              </a:rPr>
              <a:t>Joint Analytic Project </a:t>
            </a:r>
            <a:r>
              <a:rPr lang="en-CA" sz="3200" dirty="0"/>
              <a:t>is to </a:t>
            </a:r>
            <a:r>
              <a:rPr lang="en-CA" sz="3200" b="1" u="sng" dirty="0"/>
              <a:t>use geospatial methods and tools to better understand a key issue</a:t>
            </a:r>
            <a:r>
              <a:rPr lang="en-CA" sz="3200" b="1" dirty="0"/>
              <a:t> </a:t>
            </a:r>
            <a:r>
              <a:rPr lang="en-CA" sz="3200" dirty="0"/>
              <a:t>in colorectal cancer screening among </a:t>
            </a:r>
            <a:r>
              <a:rPr lang="en-CA" sz="3200" dirty="0" err="1"/>
              <a:t>underscreened</a:t>
            </a:r>
            <a:r>
              <a:rPr lang="en-CA" sz="3200" dirty="0"/>
              <a:t> populations. This work will provide critical information that </a:t>
            </a:r>
            <a:r>
              <a:rPr lang="en-CA" sz="3200" b="1" u="sng" dirty="0"/>
              <a:t>can help develop solutions to reduce disparities.</a:t>
            </a:r>
            <a:endParaRPr lang="en-US" sz="3200" b="1" u="sng" dirty="0"/>
          </a:p>
          <a:p>
            <a:endParaRPr lang="en-US" dirty="0"/>
          </a:p>
        </p:txBody>
      </p:sp>
      <p:sp>
        <p:nvSpPr>
          <p:cNvPr id="4" name="Slide Number Placeholder 3">
            <a:extLst>
              <a:ext uri="{FF2B5EF4-FFF2-40B4-BE49-F238E27FC236}">
                <a16:creationId xmlns:a16="http://schemas.microsoft.com/office/drawing/2014/main" id="{6612954A-0676-44CC-A348-3EABE720E32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144</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5587244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F4AF-E0D4-437E-985C-41058DE2AFA6}"/>
              </a:ext>
            </a:extLst>
          </p:cNvPr>
          <p:cNvSpPr>
            <a:spLocks noGrp="1"/>
          </p:cNvSpPr>
          <p:nvPr>
            <p:ph type="title"/>
          </p:nvPr>
        </p:nvSpPr>
        <p:spPr>
          <a:xfrm>
            <a:off x="395536" y="188640"/>
            <a:ext cx="7834064" cy="1008112"/>
          </a:xfrm>
        </p:spPr>
        <p:txBody>
          <a:bodyPr/>
          <a:lstStyle/>
          <a:p>
            <a:r>
              <a:rPr lang="en-US" dirty="0"/>
              <a:t>Joint Analytic Project: Outcomes</a:t>
            </a:r>
          </a:p>
        </p:txBody>
      </p:sp>
      <p:sp>
        <p:nvSpPr>
          <p:cNvPr id="3" name="Content Placeholder 2">
            <a:extLst>
              <a:ext uri="{FF2B5EF4-FFF2-40B4-BE49-F238E27FC236}">
                <a16:creationId xmlns:a16="http://schemas.microsoft.com/office/drawing/2014/main" id="{9181BDA7-F56E-462B-8DD5-BE4A7EB1293D}"/>
              </a:ext>
            </a:extLst>
          </p:cNvPr>
          <p:cNvSpPr>
            <a:spLocks noGrp="1"/>
          </p:cNvSpPr>
          <p:nvPr>
            <p:ph idx="1"/>
          </p:nvPr>
        </p:nvSpPr>
        <p:spPr>
          <a:xfrm>
            <a:off x="395536" y="1509713"/>
            <a:ext cx="4252664" cy="4724400"/>
          </a:xfrm>
        </p:spPr>
        <p:txBody>
          <a:bodyPr>
            <a:normAutofit fontScale="77500" lnSpcReduction="20000"/>
          </a:bodyPr>
          <a:lstStyle/>
          <a:p>
            <a:r>
              <a:rPr lang="en-US" dirty="0"/>
              <a:t>Chance to solidify the learnings of the workshop in a real-life application</a:t>
            </a:r>
          </a:p>
          <a:p>
            <a:endParaRPr lang="en-US" dirty="0"/>
          </a:p>
          <a:p>
            <a:r>
              <a:rPr lang="en-US" dirty="0"/>
              <a:t>Collaboration </a:t>
            </a:r>
          </a:p>
          <a:p>
            <a:pPr lvl="1" indent="-342900">
              <a:buFontTx/>
              <a:buChar char="-"/>
            </a:pPr>
            <a:r>
              <a:rPr lang="en-US" dirty="0"/>
              <a:t>Learning from other participants</a:t>
            </a:r>
          </a:p>
          <a:p>
            <a:pPr lvl="1" indent="-342900">
              <a:buFontTx/>
              <a:buChar char="-"/>
            </a:pPr>
            <a:r>
              <a:rPr lang="en-US" dirty="0"/>
              <a:t>Data and Analytics Expert as a resource to answer questions </a:t>
            </a:r>
          </a:p>
          <a:p>
            <a:pPr lvl="1" indent="-342900">
              <a:buFontTx/>
              <a:buChar char="-"/>
            </a:pPr>
            <a:endParaRPr lang="en-US" dirty="0"/>
          </a:p>
          <a:p>
            <a:r>
              <a:rPr lang="en-US" dirty="0"/>
              <a:t>Can support existing work that is being done by screening programs</a:t>
            </a:r>
          </a:p>
          <a:p>
            <a:pPr lvl="1" indent="-342900">
              <a:buFontTx/>
              <a:buChar char="-"/>
            </a:pPr>
            <a:r>
              <a:rPr lang="en-US" dirty="0"/>
              <a:t>I.e. use of geospatial maps for annual reports, visuals to support decision making/new initiatives, etc. </a:t>
            </a:r>
          </a:p>
        </p:txBody>
      </p:sp>
      <p:sp>
        <p:nvSpPr>
          <p:cNvPr id="4" name="Slide Number Placeholder 3">
            <a:extLst>
              <a:ext uri="{FF2B5EF4-FFF2-40B4-BE49-F238E27FC236}">
                <a16:creationId xmlns:a16="http://schemas.microsoft.com/office/drawing/2014/main" id="{0ABF250E-1D29-4322-80E3-F36BD3C6440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145</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pic>
        <p:nvPicPr>
          <p:cNvPr id="1034" name="Picture 10" descr="Related image">
            <a:extLst>
              <a:ext uri="{FF2B5EF4-FFF2-40B4-BE49-F238E27FC236}">
                <a16:creationId xmlns:a16="http://schemas.microsoft.com/office/drawing/2014/main" id="{F9B424CD-1662-49AE-BF76-9B8FDDA96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901" y="1981200"/>
            <a:ext cx="4038600" cy="332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5998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5E4A-5BA2-4D26-A3D8-2CC55CE9529F}"/>
              </a:ext>
            </a:extLst>
          </p:cNvPr>
          <p:cNvSpPr>
            <a:spLocks noGrp="1"/>
          </p:cNvSpPr>
          <p:nvPr>
            <p:ph type="title"/>
          </p:nvPr>
        </p:nvSpPr>
        <p:spPr>
          <a:xfrm>
            <a:off x="350168" y="120576"/>
            <a:ext cx="8443664" cy="1008112"/>
          </a:xfrm>
        </p:spPr>
        <p:txBody>
          <a:bodyPr/>
          <a:lstStyle/>
          <a:p>
            <a:r>
              <a:rPr lang="en-US" dirty="0"/>
              <a:t>How the Partnership Plans to Use this Data</a:t>
            </a:r>
          </a:p>
        </p:txBody>
      </p:sp>
      <p:sp>
        <p:nvSpPr>
          <p:cNvPr id="4" name="Slide Number Placeholder 3">
            <a:extLst>
              <a:ext uri="{FF2B5EF4-FFF2-40B4-BE49-F238E27FC236}">
                <a16:creationId xmlns:a16="http://schemas.microsoft.com/office/drawing/2014/main" id="{CBBFC8BA-25A6-43FC-B009-5E20DE43612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146</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
        <p:nvSpPr>
          <p:cNvPr id="8" name="Hexagon 7">
            <a:extLst>
              <a:ext uri="{FF2B5EF4-FFF2-40B4-BE49-F238E27FC236}">
                <a16:creationId xmlns:a16="http://schemas.microsoft.com/office/drawing/2014/main" id="{779B01EC-7C8A-4B90-848A-78919EDD1A49}"/>
              </a:ext>
            </a:extLst>
          </p:cNvPr>
          <p:cNvSpPr/>
          <p:nvPr/>
        </p:nvSpPr>
        <p:spPr>
          <a:xfrm rot="5400000">
            <a:off x="281875" y="2371383"/>
            <a:ext cx="2045208" cy="1912167"/>
          </a:xfrm>
          <a:prstGeom prst="hexagon">
            <a:avLst>
              <a:gd name="adj" fmla="val 25000"/>
              <a:gd name="vf" fmla="val 115470"/>
            </a:avLst>
          </a:prstGeom>
          <a:solidFill>
            <a:srgbClr val="0070C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Hexagon 4">
            <a:extLst>
              <a:ext uri="{FF2B5EF4-FFF2-40B4-BE49-F238E27FC236}">
                <a16:creationId xmlns:a16="http://schemas.microsoft.com/office/drawing/2014/main" id="{A28F016A-E834-426D-AFB8-6C6225FFCF20}"/>
              </a:ext>
            </a:extLst>
          </p:cNvPr>
          <p:cNvSpPr txBox="1"/>
          <p:nvPr/>
        </p:nvSpPr>
        <p:spPr>
          <a:xfrm>
            <a:off x="461647" y="2515104"/>
            <a:ext cx="1738826" cy="1624724"/>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Program Packs</a:t>
            </a:r>
          </a:p>
        </p:txBody>
      </p:sp>
      <p:sp>
        <p:nvSpPr>
          <p:cNvPr id="11" name="Hexagon 4">
            <a:extLst>
              <a:ext uri="{FF2B5EF4-FFF2-40B4-BE49-F238E27FC236}">
                <a16:creationId xmlns:a16="http://schemas.microsoft.com/office/drawing/2014/main" id="{C0E1D4EA-E015-4419-B42B-5E66B2E6F16C}"/>
              </a:ext>
            </a:extLst>
          </p:cNvPr>
          <p:cNvSpPr txBox="1"/>
          <p:nvPr/>
        </p:nvSpPr>
        <p:spPr>
          <a:xfrm>
            <a:off x="3420605" y="1703628"/>
            <a:ext cx="2306330" cy="182601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Joint Analytic Project Data</a:t>
            </a:r>
          </a:p>
        </p:txBody>
      </p:sp>
      <p:sp>
        <p:nvSpPr>
          <p:cNvPr id="14" name="Hexagon 13">
            <a:extLst>
              <a:ext uri="{FF2B5EF4-FFF2-40B4-BE49-F238E27FC236}">
                <a16:creationId xmlns:a16="http://schemas.microsoft.com/office/drawing/2014/main" id="{3729953B-9ACB-42D3-A888-6B982DF3B4FA}"/>
              </a:ext>
            </a:extLst>
          </p:cNvPr>
          <p:cNvSpPr/>
          <p:nvPr/>
        </p:nvSpPr>
        <p:spPr>
          <a:xfrm rot="5400000">
            <a:off x="3549395" y="4667743"/>
            <a:ext cx="2045208" cy="1912167"/>
          </a:xfrm>
          <a:prstGeom prst="hexagon">
            <a:avLst>
              <a:gd name="adj" fmla="val 25000"/>
              <a:gd name="vf" fmla="val 115470"/>
            </a:avLst>
          </a:prstGeom>
          <a:solidFill>
            <a:schemeClr val="tx2">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Hexagon 14">
            <a:extLst>
              <a:ext uri="{FF2B5EF4-FFF2-40B4-BE49-F238E27FC236}">
                <a16:creationId xmlns:a16="http://schemas.microsoft.com/office/drawing/2014/main" id="{FCCBE395-42A7-4497-95D9-9923ACF4BEF0}"/>
              </a:ext>
            </a:extLst>
          </p:cNvPr>
          <p:cNvSpPr/>
          <p:nvPr/>
        </p:nvSpPr>
        <p:spPr>
          <a:xfrm rot="5400000">
            <a:off x="6781029" y="2357206"/>
            <a:ext cx="2045208" cy="1912167"/>
          </a:xfrm>
          <a:prstGeom prst="hexagon">
            <a:avLst>
              <a:gd name="adj" fmla="val 25000"/>
              <a:gd name="vf" fmla="val 115470"/>
            </a:avLst>
          </a:prstGeom>
          <a:solidFill>
            <a:schemeClr val="accent5">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Hexagon 4">
            <a:extLst>
              <a:ext uri="{FF2B5EF4-FFF2-40B4-BE49-F238E27FC236}">
                <a16:creationId xmlns:a16="http://schemas.microsoft.com/office/drawing/2014/main" id="{EA240DD2-7411-461F-A81D-ADB2FEBFABA3}"/>
              </a:ext>
            </a:extLst>
          </p:cNvPr>
          <p:cNvSpPr txBox="1"/>
          <p:nvPr/>
        </p:nvSpPr>
        <p:spPr>
          <a:xfrm>
            <a:off x="3715240" y="4853183"/>
            <a:ext cx="1738826" cy="1624724"/>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Community Engagement EOI</a:t>
            </a:r>
          </a:p>
        </p:txBody>
      </p:sp>
      <p:sp>
        <p:nvSpPr>
          <p:cNvPr id="17" name="Hexagon 4">
            <a:extLst>
              <a:ext uri="{FF2B5EF4-FFF2-40B4-BE49-F238E27FC236}">
                <a16:creationId xmlns:a16="http://schemas.microsoft.com/office/drawing/2014/main" id="{E8C4DFBF-22B4-492E-95FC-F66267D6BB6D}"/>
              </a:ext>
            </a:extLst>
          </p:cNvPr>
          <p:cNvSpPr txBox="1"/>
          <p:nvPr/>
        </p:nvSpPr>
        <p:spPr>
          <a:xfrm>
            <a:off x="6921745" y="2500927"/>
            <a:ext cx="1738826" cy="1624724"/>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CPAC Reporting/</a:t>
            </a:r>
          </a:p>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Tools</a:t>
            </a:r>
          </a:p>
        </p:txBody>
      </p:sp>
      <p:cxnSp>
        <p:nvCxnSpPr>
          <p:cNvPr id="19" name="Straight Arrow Connector 18">
            <a:extLst>
              <a:ext uri="{FF2B5EF4-FFF2-40B4-BE49-F238E27FC236}">
                <a16:creationId xmlns:a16="http://schemas.microsoft.com/office/drawing/2014/main" id="{0A4FC9C0-7BCE-40FB-B28C-D0ACFA8DC783}"/>
              </a:ext>
            </a:extLst>
          </p:cNvPr>
          <p:cNvCxnSpPr>
            <a:cxnSpLocks/>
          </p:cNvCxnSpPr>
          <p:nvPr/>
        </p:nvCxnSpPr>
        <p:spPr>
          <a:xfrm flipH="1">
            <a:off x="2369025" y="2609549"/>
            <a:ext cx="818382" cy="623548"/>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31F9F8-3252-4053-8EAB-98B256D0B963}"/>
              </a:ext>
            </a:extLst>
          </p:cNvPr>
          <p:cNvCxnSpPr>
            <a:cxnSpLocks/>
          </p:cNvCxnSpPr>
          <p:nvPr/>
        </p:nvCxnSpPr>
        <p:spPr>
          <a:xfrm>
            <a:off x="5943600" y="2590800"/>
            <a:ext cx="781818" cy="570103"/>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Hexagon 25">
            <a:extLst>
              <a:ext uri="{FF2B5EF4-FFF2-40B4-BE49-F238E27FC236}">
                <a16:creationId xmlns:a16="http://schemas.microsoft.com/office/drawing/2014/main" id="{EF80322A-234F-46C2-8574-EF5809B95CFB}"/>
              </a:ext>
            </a:extLst>
          </p:cNvPr>
          <p:cNvSpPr/>
          <p:nvPr/>
        </p:nvSpPr>
        <p:spPr>
          <a:xfrm rot="5400000">
            <a:off x="3172478" y="1253853"/>
            <a:ext cx="2764929" cy="2514600"/>
          </a:xfrm>
          <a:prstGeom prst="hexagon">
            <a:avLst>
              <a:gd name="adj" fmla="val 25000"/>
              <a:gd name="vf" fmla="val 115470"/>
            </a:avLst>
          </a:prstGeom>
          <a:solidFill>
            <a:schemeClr val="accent4">
              <a:lumMod val="75000"/>
            </a:schemeClr>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Hexagon 4">
            <a:extLst>
              <a:ext uri="{FF2B5EF4-FFF2-40B4-BE49-F238E27FC236}">
                <a16:creationId xmlns:a16="http://schemas.microsoft.com/office/drawing/2014/main" id="{3FFB8AD0-B5A6-4B02-A177-981772350252}"/>
              </a:ext>
            </a:extLst>
          </p:cNvPr>
          <p:cNvSpPr txBox="1"/>
          <p:nvPr/>
        </p:nvSpPr>
        <p:spPr>
          <a:xfrm>
            <a:off x="3418833" y="1598143"/>
            <a:ext cx="2306330" cy="182601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Joint Analytic Project Data</a:t>
            </a:r>
          </a:p>
        </p:txBody>
      </p:sp>
      <p:cxnSp>
        <p:nvCxnSpPr>
          <p:cNvPr id="29" name="Straight Arrow Connector 28">
            <a:extLst>
              <a:ext uri="{FF2B5EF4-FFF2-40B4-BE49-F238E27FC236}">
                <a16:creationId xmlns:a16="http://schemas.microsoft.com/office/drawing/2014/main" id="{A6A31948-64DE-421A-94A0-A98F206E4695}"/>
              </a:ext>
            </a:extLst>
          </p:cNvPr>
          <p:cNvCxnSpPr>
            <a:cxnSpLocks/>
          </p:cNvCxnSpPr>
          <p:nvPr/>
        </p:nvCxnSpPr>
        <p:spPr>
          <a:xfrm flipH="1">
            <a:off x="4535828" y="3976034"/>
            <a:ext cx="12152" cy="492524"/>
          </a:xfrm>
          <a:prstGeom prst="straightConnector1">
            <a:avLst/>
          </a:prstGeom>
          <a:ln w="762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5583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B6626-C239-4B95-AE32-97E8F5809CE5}"/>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10B95388-5CF1-493B-AFD4-1F06AE599E26}"/>
              </a:ext>
            </a:extLst>
          </p:cNvPr>
          <p:cNvSpPr>
            <a:spLocks noGrp="1"/>
          </p:cNvSpPr>
          <p:nvPr>
            <p:ph idx="1"/>
          </p:nvPr>
        </p:nvSpPr>
        <p:spPr/>
        <p:txBody>
          <a:bodyPr/>
          <a:lstStyle/>
          <a:p>
            <a:r>
              <a:rPr lang="en-US" dirty="0"/>
              <a:t>To discuss key topics in colorectal cancer screening among </a:t>
            </a:r>
            <a:r>
              <a:rPr lang="en-US" dirty="0" err="1"/>
              <a:t>underscreened</a:t>
            </a:r>
            <a:r>
              <a:rPr lang="en-US" dirty="0"/>
              <a:t> groups</a:t>
            </a:r>
          </a:p>
          <a:p>
            <a:endParaRPr lang="en-US" dirty="0"/>
          </a:p>
          <a:p>
            <a:r>
              <a:rPr lang="en-US" dirty="0"/>
              <a:t>To discuss challenges with the data that is available in each jurisdiction</a:t>
            </a:r>
          </a:p>
          <a:p>
            <a:endParaRPr lang="en-US" dirty="0"/>
          </a:p>
          <a:p>
            <a:r>
              <a:rPr lang="en-US" dirty="0"/>
              <a:t>To identify feasible questions that can be addressed through a joint analytic project</a:t>
            </a:r>
          </a:p>
          <a:p>
            <a:endParaRPr lang="en-US" dirty="0"/>
          </a:p>
        </p:txBody>
      </p:sp>
      <p:sp>
        <p:nvSpPr>
          <p:cNvPr id="4" name="Slide Number Placeholder 3">
            <a:extLst>
              <a:ext uri="{FF2B5EF4-FFF2-40B4-BE49-F238E27FC236}">
                <a16:creationId xmlns:a16="http://schemas.microsoft.com/office/drawing/2014/main" id="{E4D2D411-0EEC-4019-823C-075F8A4F011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147</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1052031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6C8E-6748-42B3-9F7B-EE61EDE7496D}"/>
              </a:ext>
            </a:extLst>
          </p:cNvPr>
          <p:cNvSpPr>
            <a:spLocks noGrp="1"/>
          </p:cNvSpPr>
          <p:nvPr>
            <p:ph type="title"/>
          </p:nvPr>
        </p:nvSpPr>
        <p:spPr/>
        <p:txBody>
          <a:bodyPr/>
          <a:lstStyle/>
          <a:p>
            <a:r>
              <a:rPr lang="en-US" dirty="0" err="1"/>
              <a:t>Mentimeter</a:t>
            </a:r>
            <a:endParaRPr lang="en-US" dirty="0"/>
          </a:p>
        </p:txBody>
      </p:sp>
      <p:sp>
        <p:nvSpPr>
          <p:cNvPr id="3" name="Slide Number Placeholder 2">
            <a:extLst>
              <a:ext uri="{FF2B5EF4-FFF2-40B4-BE49-F238E27FC236}">
                <a16:creationId xmlns:a16="http://schemas.microsoft.com/office/drawing/2014/main" id="{F169FF5D-D2EB-4670-AFEF-C8BE004DCF9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148</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6399176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C6DB-B70A-4564-92F3-55319154BB13}"/>
              </a:ext>
            </a:extLst>
          </p:cNvPr>
          <p:cNvSpPr>
            <a:spLocks noGrp="1"/>
          </p:cNvSpPr>
          <p:nvPr>
            <p:ph type="title"/>
          </p:nvPr>
        </p:nvSpPr>
        <p:spPr/>
        <p:txBody>
          <a:bodyPr/>
          <a:lstStyle/>
          <a:p>
            <a:r>
              <a:rPr lang="en-US" dirty="0"/>
              <a:t>Instructions for using </a:t>
            </a:r>
            <a:r>
              <a:rPr lang="en-US" dirty="0" err="1"/>
              <a:t>Mentimeter</a:t>
            </a:r>
            <a:endParaRPr lang="en-US" dirty="0"/>
          </a:p>
        </p:txBody>
      </p:sp>
      <p:sp>
        <p:nvSpPr>
          <p:cNvPr id="3" name="Content Placeholder 2">
            <a:extLst>
              <a:ext uri="{FF2B5EF4-FFF2-40B4-BE49-F238E27FC236}">
                <a16:creationId xmlns:a16="http://schemas.microsoft.com/office/drawing/2014/main" id="{D59F2A21-B004-4DD9-9F76-E82FE48CCE07}"/>
              </a:ext>
            </a:extLst>
          </p:cNvPr>
          <p:cNvSpPr>
            <a:spLocks noGrp="1"/>
          </p:cNvSpPr>
          <p:nvPr>
            <p:ph idx="1"/>
          </p:nvPr>
        </p:nvSpPr>
        <p:spPr/>
        <p:txBody>
          <a:bodyPr>
            <a:normAutofit/>
          </a:bodyPr>
          <a:lstStyle/>
          <a:p>
            <a:pPr marL="0" indent="0" algn="ctr">
              <a:buNone/>
            </a:pPr>
            <a:r>
              <a:rPr lang="en-US" sz="4000" dirty="0"/>
              <a:t>Using your laptop or smartphone please visit </a:t>
            </a:r>
            <a:r>
              <a:rPr lang="en-US" sz="4000" dirty="0">
                <a:hlinkClick r:id="rId2"/>
              </a:rPr>
              <a:t>www.menti.com</a:t>
            </a:r>
            <a:endParaRPr lang="en-US" sz="4000" dirty="0"/>
          </a:p>
          <a:p>
            <a:pPr marL="0" indent="0" algn="ctr">
              <a:buNone/>
            </a:pPr>
            <a:endParaRPr lang="en-US" sz="4000" dirty="0"/>
          </a:p>
          <a:p>
            <a:pPr marL="0" indent="0" algn="ctr">
              <a:buNone/>
            </a:pPr>
            <a:r>
              <a:rPr lang="en-US" sz="4000" dirty="0"/>
              <a:t>Click “Submit” after entering the code</a:t>
            </a:r>
          </a:p>
        </p:txBody>
      </p:sp>
      <p:sp>
        <p:nvSpPr>
          <p:cNvPr id="4" name="Slide Number Placeholder 3">
            <a:extLst>
              <a:ext uri="{FF2B5EF4-FFF2-40B4-BE49-F238E27FC236}">
                <a16:creationId xmlns:a16="http://schemas.microsoft.com/office/drawing/2014/main" id="{81B31F09-9AA6-4FD6-B60D-9F5A8D6E526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149</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869891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B651-D057-4497-8AC1-EF8EC089B415}"/>
              </a:ext>
            </a:extLst>
          </p:cNvPr>
          <p:cNvSpPr>
            <a:spLocks noGrp="1"/>
          </p:cNvSpPr>
          <p:nvPr>
            <p:ph type="title"/>
          </p:nvPr>
        </p:nvSpPr>
        <p:spPr/>
        <p:txBody>
          <a:bodyPr/>
          <a:lstStyle/>
          <a:p>
            <a:r>
              <a:rPr lang="en-US"/>
              <a:t>Three-Pronged Approach</a:t>
            </a:r>
          </a:p>
        </p:txBody>
      </p:sp>
      <p:sp>
        <p:nvSpPr>
          <p:cNvPr id="3" name="Slide Number Placeholder 2">
            <a:extLst>
              <a:ext uri="{FF2B5EF4-FFF2-40B4-BE49-F238E27FC236}">
                <a16:creationId xmlns:a16="http://schemas.microsoft.com/office/drawing/2014/main" id="{E4BB83EF-AD08-42B4-8DB1-13D309E8FFD2}"/>
              </a:ext>
            </a:extLst>
          </p:cNvPr>
          <p:cNvSpPr>
            <a:spLocks noGrp="1"/>
          </p:cNvSpPr>
          <p:nvPr>
            <p:ph type="sldNum" sz="quarter" idx="12"/>
          </p:nvPr>
        </p:nvSpPr>
        <p:spPr/>
        <p:txBody>
          <a:bodyPr/>
          <a:lstStyle/>
          <a:p>
            <a:fld id="{C4A63B03-CE8E-41A3-ABC0-E6682684ECE7}" type="slidenum">
              <a:rPr lang="en-US" smtClean="0"/>
              <a:pPr/>
              <a:t>15</a:t>
            </a:fld>
            <a:endParaRPr lang="en-US"/>
          </a:p>
        </p:txBody>
      </p:sp>
    </p:spTree>
    <p:extLst>
      <p:ext uri="{BB962C8B-B14F-4D97-AF65-F5344CB8AC3E}">
        <p14:creationId xmlns:p14="http://schemas.microsoft.com/office/powerpoint/2010/main" val="39335999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A6FB-EF38-4972-B488-722AA41AA5B8}"/>
              </a:ext>
            </a:extLst>
          </p:cNvPr>
          <p:cNvSpPr>
            <a:spLocks noGrp="1"/>
          </p:cNvSpPr>
          <p:nvPr>
            <p:ph type="title"/>
          </p:nvPr>
        </p:nvSpPr>
        <p:spPr/>
        <p:txBody>
          <a:bodyPr/>
          <a:lstStyle/>
          <a:p>
            <a:r>
              <a:rPr lang="en-US" dirty="0"/>
              <a:t>Report Back</a:t>
            </a:r>
          </a:p>
        </p:txBody>
      </p:sp>
      <p:sp>
        <p:nvSpPr>
          <p:cNvPr id="3" name="Slide Number Placeholder 2">
            <a:extLst>
              <a:ext uri="{FF2B5EF4-FFF2-40B4-BE49-F238E27FC236}">
                <a16:creationId xmlns:a16="http://schemas.microsoft.com/office/drawing/2014/main" id="{A6075F7E-20A3-4B33-97C5-123CB76B48C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5535100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D7E3-6077-40D4-A2D7-E7AF9837AB68}"/>
              </a:ext>
            </a:extLst>
          </p:cNvPr>
          <p:cNvSpPr>
            <a:spLocks noGrp="1"/>
          </p:cNvSpPr>
          <p:nvPr>
            <p:ph type="title"/>
          </p:nvPr>
        </p:nvSpPr>
        <p:spPr/>
        <p:txBody>
          <a:bodyPr/>
          <a:lstStyle/>
          <a:p>
            <a:r>
              <a:rPr lang="en-US" dirty="0"/>
              <a:t>Discussion </a:t>
            </a:r>
          </a:p>
        </p:txBody>
      </p:sp>
      <p:sp>
        <p:nvSpPr>
          <p:cNvPr id="3" name="Slide Number Placeholder 2">
            <a:extLst>
              <a:ext uri="{FF2B5EF4-FFF2-40B4-BE49-F238E27FC236}">
                <a16:creationId xmlns:a16="http://schemas.microsoft.com/office/drawing/2014/main" id="{7455BD80-9B4A-4B5F-94E1-0886F69F766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151</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8261538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9E48-CE79-4E4D-969F-80765925C83A}"/>
              </a:ext>
            </a:extLst>
          </p:cNvPr>
          <p:cNvSpPr>
            <a:spLocks noGrp="1"/>
          </p:cNvSpPr>
          <p:nvPr>
            <p:ph type="title"/>
          </p:nvPr>
        </p:nvSpPr>
        <p:spPr/>
        <p:txBody>
          <a:bodyPr/>
          <a:lstStyle/>
          <a:p>
            <a:r>
              <a:rPr lang="en-US" dirty="0"/>
              <a:t>Joint Analytic Project Webinar </a:t>
            </a:r>
          </a:p>
        </p:txBody>
      </p:sp>
      <p:sp>
        <p:nvSpPr>
          <p:cNvPr id="3" name="Content Placeholder 2">
            <a:extLst>
              <a:ext uri="{FF2B5EF4-FFF2-40B4-BE49-F238E27FC236}">
                <a16:creationId xmlns:a16="http://schemas.microsoft.com/office/drawing/2014/main" id="{CEBA40C1-5048-4ACE-972A-1EB3CD7AAB8C}"/>
              </a:ext>
            </a:extLst>
          </p:cNvPr>
          <p:cNvSpPr>
            <a:spLocks noGrp="1"/>
          </p:cNvSpPr>
          <p:nvPr>
            <p:ph idx="1"/>
          </p:nvPr>
        </p:nvSpPr>
        <p:spPr>
          <a:xfrm>
            <a:off x="152400" y="1394521"/>
            <a:ext cx="4633664" cy="4320479"/>
          </a:xfrm>
        </p:spPr>
        <p:txBody>
          <a:bodyPr/>
          <a:lstStyle/>
          <a:p>
            <a:endParaRPr lang="en-US" dirty="0"/>
          </a:p>
          <a:p>
            <a:pPr marL="0" indent="0" algn="ctr">
              <a:buNone/>
            </a:pPr>
            <a:r>
              <a:rPr lang="en-US" sz="3200" dirty="0"/>
              <a:t>Bringing together the analyst folks who understand the data with the program leads who are developing and implementing approaches to address disparities</a:t>
            </a:r>
          </a:p>
        </p:txBody>
      </p:sp>
      <p:sp>
        <p:nvSpPr>
          <p:cNvPr id="4" name="Slide Number Placeholder 3">
            <a:extLst>
              <a:ext uri="{FF2B5EF4-FFF2-40B4-BE49-F238E27FC236}">
                <a16:creationId xmlns:a16="http://schemas.microsoft.com/office/drawing/2014/main" id="{104582EE-6A0C-4D29-A1B1-AB4763A0B12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152</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pic>
        <p:nvPicPr>
          <p:cNvPr id="2050" name="Picture 2" descr="Image result for collaboration">
            <a:extLst>
              <a:ext uri="{FF2B5EF4-FFF2-40B4-BE49-F238E27FC236}">
                <a16:creationId xmlns:a16="http://schemas.microsoft.com/office/drawing/2014/main" id="{6EC89FD8-8C1A-4A9D-9365-7B8AB3EFDB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04" r="15169"/>
          <a:stretch/>
        </p:blipFill>
        <p:spPr bwMode="auto">
          <a:xfrm>
            <a:off x="4862264" y="2040208"/>
            <a:ext cx="3924822" cy="319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7564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DB54-B039-49D4-9777-38DF78CBB471}"/>
              </a:ext>
            </a:extLst>
          </p:cNvPr>
          <p:cNvSpPr>
            <a:spLocks noGrp="1"/>
          </p:cNvSpPr>
          <p:nvPr>
            <p:ph type="title"/>
          </p:nvPr>
        </p:nvSpPr>
        <p:spPr/>
        <p:txBody>
          <a:bodyPr/>
          <a:lstStyle/>
          <a:p>
            <a:r>
              <a:rPr lang="en-US" dirty="0"/>
              <a:t>Break</a:t>
            </a:r>
            <a:br>
              <a:rPr lang="en-US" dirty="0"/>
            </a:br>
            <a:r>
              <a:rPr lang="en-US" dirty="0"/>
              <a:t>2:30pm-2:45pm</a:t>
            </a:r>
          </a:p>
        </p:txBody>
      </p:sp>
      <p:sp>
        <p:nvSpPr>
          <p:cNvPr id="3" name="Slide Number Placeholder 2">
            <a:extLst>
              <a:ext uri="{FF2B5EF4-FFF2-40B4-BE49-F238E27FC236}">
                <a16:creationId xmlns:a16="http://schemas.microsoft.com/office/drawing/2014/main" id="{35AA5932-9EC9-4B2F-80E4-DC4FFC525C6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153</a:t>
            </a:fld>
            <a:endParaRPr kumimoji="0" lang="en-US" sz="1000" b="1" i="0" u="none" strike="noStrike" kern="1200" cap="none" spc="0" normalizeH="0" baseline="0" noProof="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46941642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fontScale="90000"/>
          </a:bodyPr>
          <a:lstStyle/>
          <a:p>
            <a:r>
              <a:rPr lang="en-CA" dirty="0"/>
              <a:t>Module 5: Describing changes in spatial patterns over time</a:t>
            </a:r>
          </a:p>
        </p:txBody>
      </p:sp>
      <p:sp>
        <p:nvSpPr>
          <p:cNvPr id="6" name="Subtitle 2">
            <a:extLst>
              <a:ext uri="{FF2B5EF4-FFF2-40B4-BE49-F238E27FC236}">
                <a16:creationId xmlns:a16="http://schemas.microsoft.com/office/drawing/2014/main" id="{9CF2735B-43B5-4CD0-8649-EA2393568A7B}"/>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1197845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normAutofit/>
          </a:bodyPr>
          <a:lstStyle/>
          <a:p>
            <a:r>
              <a:rPr lang="en-CA" dirty="0"/>
              <a:t>Background and concepts</a:t>
            </a:r>
          </a:p>
          <a:p>
            <a:pPr lvl="1"/>
            <a:r>
              <a:rPr lang="en-CA" dirty="0"/>
              <a:t>including time in a spatial analysis</a:t>
            </a:r>
          </a:p>
          <a:p>
            <a:pPr lvl="1"/>
            <a:r>
              <a:rPr lang="en-CA" dirty="0"/>
              <a:t>maps with a time component</a:t>
            </a:r>
          </a:p>
          <a:p>
            <a:r>
              <a:rPr lang="en-CA" dirty="0"/>
              <a:t>Analysis of space-time data</a:t>
            </a:r>
          </a:p>
          <a:p>
            <a:pPr lvl="1"/>
            <a:r>
              <a:rPr lang="en-CA" dirty="0"/>
              <a:t>Cluster detection with a time component</a:t>
            </a:r>
          </a:p>
          <a:p>
            <a:r>
              <a:rPr lang="en-CA" dirty="0"/>
              <a:t>Illustrative example</a:t>
            </a:r>
          </a:p>
          <a:p>
            <a:pPr lvl="1"/>
            <a:r>
              <a:rPr lang="en-CA" dirty="0"/>
              <a:t>R script: Adding to time to spatial analysis and visualization</a:t>
            </a:r>
          </a:p>
          <a:p>
            <a:pPr lvl="1"/>
            <a:r>
              <a:rPr lang="en-CA" dirty="0"/>
              <a:t>R script: Adding time to cluster detection</a:t>
            </a:r>
          </a:p>
          <a:p>
            <a:r>
              <a:rPr lang="en-CA" dirty="0"/>
              <a:t>References and other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666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2872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Including time in a spatial analysis</a:t>
            </a:r>
          </a:p>
        </p:txBody>
      </p:sp>
      <p:sp>
        <p:nvSpPr>
          <p:cNvPr id="6" name="Content Placeholder 5"/>
          <p:cNvSpPr>
            <a:spLocks noGrp="1"/>
          </p:cNvSpPr>
          <p:nvPr>
            <p:ph idx="1"/>
          </p:nvPr>
        </p:nvSpPr>
        <p:spPr/>
        <p:txBody>
          <a:bodyPr/>
          <a:lstStyle/>
          <a:p>
            <a:r>
              <a:rPr lang="en-CA" dirty="0"/>
              <a:t>Often, time is ignored in a spatial analysis -- we examine patterns in observations across</a:t>
            </a:r>
            <a:r>
              <a:rPr lang="en-CA" i="1" dirty="0"/>
              <a:t> </a:t>
            </a:r>
            <a:r>
              <a:rPr lang="en-CA" dirty="0"/>
              <a:t>locations but typically do not distinguish </a:t>
            </a:r>
            <a:r>
              <a:rPr lang="en-CA" i="1" dirty="0"/>
              <a:t>when </a:t>
            </a:r>
            <a:r>
              <a:rPr lang="en-CA" dirty="0"/>
              <a:t>these observations occurred</a:t>
            </a:r>
          </a:p>
          <a:p>
            <a:r>
              <a:rPr lang="en-CA" dirty="0"/>
              <a:t>This is appropriate in many cases, but does not allow us to understand </a:t>
            </a:r>
            <a:r>
              <a:rPr lang="en-CA" i="1" dirty="0"/>
              <a:t>changes in spatial pattern over time</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26" name="Picture 2" descr="https://upload.wikimedia.org/wikipedia/commons/9/9d/Canada_provinces_evolution_2.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3402" y="3990425"/>
            <a:ext cx="2916666"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327" y="3990421"/>
            <a:ext cx="2916666" cy="252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7419" y="6573336"/>
            <a:ext cx="448417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https://en.wikipedia.org/wiki/File:Canada_provinces_evolution_2.gif</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8518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Image result for map ca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3460" y="2247679"/>
            <a:ext cx="3252158" cy="2517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Including time in a spatial analysis</a:t>
            </a:r>
          </a:p>
        </p:txBody>
      </p:sp>
      <p:sp>
        <p:nvSpPr>
          <p:cNvPr id="6" name="Content Placeholder 5"/>
          <p:cNvSpPr>
            <a:spLocks noGrp="1"/>
          </p:cNvSpPr>
          <p:nvPr>
            <p:ph idx="1"/>
          </p:nvPr>
        </p:nvSpPr>
        <p:spPr>
          <a:xfrm>
            <a:off x="628650" y="1490472"/>
            <a:ext cx="4918135" cy="4686491"/>
          </a:xfrm>
        </p:spPr>
        <p:txBody>
          <a:bodyPr>
            <a:normAutofit fontScale="92500" lnSpcReduction="10000"/>
          </a:bodyPr>
          <a:lstStyle/>
          <a:p>
            <a:r>
              <a:rPr lang="en-CA" dirty="0"/>
              <a:t>Note that with the addition of time to spatial data, several data types become possible, including observations with:</a:t>
            </a:r>
          </a:p>
          <a:p>
            <a:pPr lvl="1"/>
            <a:r>
              <a:rPr lang="en-CA" dirty="0"/>
              <a:t>location but no duration (e.g., birth or death)</a:t>
            </a:r>
          </a:p>
          <a:p>
            <a:pPr lvl="1"/>
            <a:r>
              <a:rPr lang="en-CA" dirty="0"/>
              <a:t>both location and duration, but no movement (e.g. address of a hospital)</a:t>
            </a:r>
          </a:p>
          <a:p>
            <a:pPr lvl="1"/>
            <a:r>
              <a:rPr lang="en-CA" dirty="0"/>
              <a:t>duration and movement (e.g., a person’s location/residence over time)</a:t>
            </a:r>
          </a:p>
          <a:p>
            <a:r>
              <a:rPr lang="en-CA" dirty="0"/>
              <a:t>Appropriate analysis and visualization will depend on which type(s) of data we have</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050" name="Picture 2" descr="Image result for change of address"/>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l="28372" t="15092" r="31175" b="42454"/>
          <a:stretch/>
        </p:blipFill>
        <p:spPr bwMode="auto">
          <a:xfrm>
            <a:off x="6008296" y="3773555"/>
            <a:ext cx="685800" cy="40544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ichael.otterstatter\AppData\Local\Microsoft\Windows\Temporary Internet Files\Content.IE5\CMTO4TV0\house-icon[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5770" y="3506579"/>
            <a:ext cx="634809" cy="63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881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Including time in a spatial analysis</a:t>
            </a:r>
          </a:p>
        </p:txBody>
      </p:sp>
      <p:sp>
        <p:nvSpPr>
          <p:cNvPr id="6" name="Content Placeholder 5"/>
          <p:cNvSpPr>
            <a:spLocks noGrp="1"/>
          </p:cNvSpPr>
          <p:nvPr>
            <p:ph idx="1"/>
          </p:nvPr>
        </p:nvSpPr>
        <p:spPr/>
        <p:txBody>
          <a:bodyPr/>
          <a:lstStyle/>
          <a:p>
            <a:r>
              <a:rPr lang="en-CA" dirty="0"/>
              <a:t>A simple way to include time in our analysis is to imagine a data set of observations at </a:t>
            </a:r>
            <a:r>
              <a:rPr lang="en-CA" i="1" dirty="0"/>
              <a:t>n </a:t>
            </a:r>
            <a:r>
              <a:rPr lang="en-CA" dirty="0"/>
              <a:t>fixed locations, each of which has values for </a:t>
            </a:r>
            <a:r>
              <a:rPr lang="en-CA" i="1" dirty="0"/>
              <a:t>t </a:t>
            </a:r>
            <a:r>
              <a:rPr lang="en-CA" dirty="0"/>
              <a:t>time points</a:t>
            </a:r>
          </a:p>
          <a:p>
            <a:pPr lvl="1"/>
            <a:r>
              <a:rPr lang="en-CA" dirty="0"/>
              <a:t>note, the locations and time points need not be regularly spaced units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12" name="Table 11"/>
          <p:cNvGraphicFramePr>
            <a:graphicFrameLocks noGrp="1"/>
          </p:cNvGraphicFramePr>
          <p:nvPr/>
        </p:nvGraphicFramePr>
        <p:xfrm>
          <a:off x="2261918" y="3948202"/>
          <a:ext cx="4533900" cy="2228850"/>
        </p:xfrm>
        <a:graphic>
          <a:graphicData uri="http://schemas.openxmlformats.org/drawingml/2006/table">
            <a:tbl>
              <a:tblPr/>
              <a:tblGrid>
                <a:gridCol w="709709">
                  <a:extLst>
                    <a:ext uri="{9D8B030D-6E8A-4147-A177-3AD203B41FA5}">
                      <a16:colId xmlns:a16="http://schemas.microsoft.com/office/drawing/2014/main" val="20000"/>
                    </a:ext>
                  </a:extLst>
                </a:gridCol>
                <a:gridCol w="598817">
                  <a:extLst>
                    <a:ext uri="{9D8B030D-6E8A-4147-A177-3AD203B41FA5}">
                      <a16:colId xmlns:a16="http://schemas.microsoft.com/office/drawing/2014/main" val="20001"/>
                    </a:ext>
                  </a:extLst>
                </a:gridCol>
                <a:gridCol w="598817">
                  <a:extLst>
                    <a:ext uri="{9D8B030D-6E8A-4147-A177-3AD203B41FA5}">
                      <a16:colId xmlns:a16="http://schemas.microsoft.com/office/drawing/2014/main" val="20002"/>
                    </a:ext>
                  </a:extLst>
                </a:gridCol>
                <a:gridCol w="598817">
                  <a:extLst>
                    <a:ext uri="{9D8B030D-6E8A-4147-A177-3AD203B41FA5}">
                      <a16:colId xmlns:a16="http://schemas.microsoft.com/office/drawing/2014/main" val="20003"/>
                    </a:ext>
                  </a:extLst>
                </a:gridCol>
                <a:gridCol w="506935">
                  <a:extLst>
                    <a:ext uri="{9D8B030D-6E8A-4147-A177-3AD203B41FA5}">
                      <a16:colId xmlns:a16="http://schemas.microsoft.com/office/drawing/2014/main" val="20004"/>
                    </a:ext>
                  </a:extLst>
                </a:gridCol>
                <a:gridCol w="506935">
                  <a:extLst>
                    <a:ext uri="{9D8B030D-6E8A-4147-A177-3AD203B41FA5}">
                      <a16:colId xmlns:a16="http://schemas.microsoft.com/office/drawing/2014/main" val="20005"/>
                    </a:ext>
                  </a:extLst>
                </a:gridCol>
                <a:gridCol w="506935">
                  <a:extLst>
                    <a:ext uri="{9D8B030D-6E8A-4147-A177-3AD203B41FA5}">
                      <a16:colId xmlns:a16="http://schemas.microsoft.com/office/drawing/2014/main" val="20006"/>
                    </a:ext>
                  </a:extLst>
                </a:gridCol>
                <a:gridCol w="506935">
                  <a:extLst>
                    <a:ext uri="{9D8B030D-6E8A-4147-A177-3AD203B41FA5}">
                      <a16:colId xmlns:a16="http://schemas.microsoft.com/office/drawing/2014/main" val="20007"/>
                    </a:ext>
                  </a:extLst>
                </a:gridCol>
              </a:tblGrid>
              <a:tr h="247650">
                <a:tc>
                  <a:txBody>
                    <a:bodyPr/>
                    <a:lstStyle/>
                    <a:p>
                      <a:pPr algn="ctr" fontAlgn="ctr"/>
                      <a:r>
                        <a:rPr lang="en-CA" sz="1100" b="1" i="0" u="none" strike="noStrike">
                          <a:solidFill>
                            <a:srgbClr val="000000"/>
                          </a:solidFill>
                          <a:effectLst/>
                          <a:latin typeface="Calibri"/>
                        </a:rPr>
                        <a:t>Location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Time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Time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Time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0" u="none" strike="noStrike">
                          <a:solidFill>
                            <a:srgbClr val="000000"/>
                          </a:solidFill>
                          <a:effectLst/>
                          <a:latin typeface="Calibri"/>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1" i="1" u="none" strike="noStrike">
                          <a:solidFill>
                            <a:srgbClr val="000000"/>
                          </a:solidFill>
                          <a:effectLst/>
                          <a:latin typeface="Calibri"/>
                        </a:rPr>
                        <a:t>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7650">
                <a:tc>
                  <a:txBody>
                    <a:bodyPr/>
                    <a:lstStyle/>
                    <a:p>
                      <a:pPr algn="ctr" fontAlgn="ctr"/>
                      <a:r>
                        <a:rPr lang="en-CA" sz="1100" b="1" i="0" u="none" strike="noStrike">
                          <a:solidFill>
                            <a:srgbClr val="000000"/>
                          </a:solidFill>
                          <a:effectLst/>
                          <a:latin typeface="Calibri"/>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47650">
                <a:tc>
                  <a:txBody>
                    <a:bodyPr/>
                    <a:lstStyle/>
                    <a:p>
                      <a:pPr algn="ctr" fontAlgn="ctr"/>
                      <a:r>
                        <a:rPr lang="en-CA" sz="1100" b="1" i="0" u="none" strike="noStrike">
                          <a:solidFill>
                            <a:srgbClr val="000000"/>
                          </a:solidFill>
                          <a:effectLst/>
                          <a:latin typeface="Calibri"/>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7650">
                <a:tc>
                  <a:txBody>
                    <a:bodyPr/>
                    <a:lstStyle/>
                    <a:p>
                      <a:pPr algn="ctr" fontAlgn="ctr"/>
                      <a:r>
                        <a:rPr lang="en-CA" sz="1100" b="1" i="0" u="none" strike="noStrike">
                          <a:solidFill>
                            <a:srgbClr val="000000"/>
                          </a:solidFill>
                          <a:effectLst/>
                          <a:latin typeface="Calibri"/>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3"/>
                  </a:ext>
                </a:extLst>
              </a:tr>
              <a:tr h="247650">
                <a:tc>
                  <a:txBody>
                    <a:bodyPr/>
                    <a:lstStyle/>
                    <a:p>
                      <a:pPr algn="ctr" fontAlgn="ctr"/>
                      <a:r>
                        <a:rPr lang="en-CA" sz="1100" b="1" i="0" u="none" strike="noStrike">
                          <a:solidFill>
                            <a:srgbClr val="000000"/>
                          </a:solidFill>
                          <a:effectLst/>
                          <a:latin typeface="Calibri"/>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650">
                <a:tc>
                  <a:txBody>
                    <a:bodyPr/>
                    <a:lstStyle/>
                    <a:p>
                      <a:pPr algn="ctr" fontAlgn="ctr"/>
                      <a:r>
                        <a:rPr lang="en-CA" sz="1100" b="1" i="0" u="none" strike="noStrike">
                          <a:solidFill>
                            <a:srgbClr val="000000"/>
                          </a:solidFill>
                          <a:effectLst/>
                          <a:latin typeface="Calibri"/>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247650">
                <a:tc>
                  <a:txBody>
                    <a:bodyPr/>
                    <a:lstStyle/>
                    <a:p>
                      <a:pPr algn="ctr" fontAlgn="ctr"/>
                      <a:r>
                        <a:rPr lang="en-CA" sz="1100" b="1" i="0" u="none" strike="noStrike">
                          <a:solidFill>
                            <a:srgbClr val="000000"/>
                          </a:solidFill>
                          <a:effectLst/>
                          <a:latin typeface="Calibri"/>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7650">
                <a:tc>
                  <a:txBody>
                    <a:bodyPr/>
                    <a:lstStyle/>
                    <a:p>
                      <a:pPr algn="ctr" fontAlgn="ctr"/>
                      <a:r>
                        <a:rPr lang="en-CA" sz="1100" b="1" i="0" u="none" strike="noStrike">
                          <a:solidFill>
                            <a:srgbClr val="000000"/>
                          </a:solidFill>
                          <a:effectLst/>
                          <a:latin typeface="Calibri"/>
                        </a:rPr>
                        <a: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247650">
                <a:tc>
                  <a:txBody>
                    <a:bodyPr/>
                    <a:lstStyle/>
                    <a:p>
                      <a:pPr algn="ctr" fontAlgn="ctr"/>
                      <a:r>
                        <a:rPr lang="en-CA" sz="1100" b="1" i="1" u="none" strike="noStrike">
                          <a:solidFill>
                            <a:srgbClr val="000000"/>
                          </a:solidFill>
                          <a:effectLst/>
                          <a:latin typeface="Calibri"/>
                        </a:rPr>
                        <a:t>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CA" sz="1100" b="0" i="0" u="none" strike="noStrike" dirty="0">
                          <a:solidFill>
                            <a:srgbClr val="000000"/>
                          </a:solidFill>
                          <a:effectLst/>
                          <a:latin typeface="Calibri"/>
                        </a:rPr>
                        <a:t>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8028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474C-7942-45A7-84AC-862D591F925F}"/>
              </a:ext>
            </a:extLst>
          </p:cNvPr>
          <p:cNvSpPr>
            <a:spLocks noGrp="1"/>
          </p:cNvSpPr>
          <p:nvPr>
            <p:ph type="title"/>
          </p:nvPr>
        </p:nvSpPr>
        <p:spPr>
          <a:xfrm>
            <a:off x="395536" y="188640"/>
            <a:ext cx="7224464" cy="1008112"/>
          </a:xfrm>
        </p:spPr>
        <p:txBody>
          <a:bodyPr/>
          <a:lstStyle/>
          <a:p>
            <a:r>
              <a:rPr lang="en-US"/>
              <a:t>Health Equity: Three-Pronged Approach</a:t>
            </a:r>
          </a:p>
        </p:txBody>
      </p:sp>
      <p:sp>
        <p:nvSpPr>
          <p:cNvPr id="4" name="Slide Number Placeholder 3">
            <a:extLst>
              <a:ext uri="{FF2B5EF4-FFF2-40B4-BE49-F238E27FC236}">
                <a16:creationId xmlns:a16="http://schemas.microsoft.com/office/drawing/2014/main" id="{136CB39B-C033-4C47-9462-CCE6BB59F509}"/>
              </a:ext>
            </a:extLst>
          </p:cNvPr>
          <p:cNvSpPr>
            <a:spLocks noGrp="1"/>
          </p:cNvSpPr>
          <p:nvPr>
            <p:ph type="sldNum" sz="quarter" idx="12"/>
          </p:nvPr>
        </p:nvSpPr>
        <p:spPr/>
        <p:txBody>
          <a:bodyPr/>
          <a:lstStyle/>
          <a:p>
            <a:fld id="{C4A63B03-CE8E-41A3-ABC0-E6682684ECE7}" type="slidenum">
              <a:rPr lang="en-US" smtClean="0"/>
              <a:pPr/>
              <a:t>16</a:t>
            </a:fld>
            <a:endParaRPr lang="en-US"/>
          </a:p>
        </p:txBody>
      </p:sp>
      <p:graphicFrame>
        <p:nvGraphicFramePr>
          <p:cNvPr id="5" name="Diagram 4">
            <a:extLst>
              <a:ext uri="{FF2B5EF4-FFF2-40B4-BE49-F238E27FC236}">
                <a16:creationId xmlns:a16="http://schemas.microsoft.com/office/drawing/2014/main" id="{D0E02B57-011E-4BFE-BEB9-4DDBD3F9F686}"/>
              </a:ext>
            </a:extLst>
          </p:cNvPr>
          <p:cNvGraphicFramePr/>
          <p:nvPr>
            <p:extLst>
              <p:ext uri="{D42A27DB-BD31-4B8C-83A1-F6EECF244321}">
                <p14:modId xmlns:p14="http://schemas.microsoft.com/office/powerpoint/2010/main" val="551639207"/>
              </p:ext>
            </p:extLst>
          </p:nvPr>
        </p:nvGraphicFramePr>
        <p:xfrm>
          <a:off x="-592968" y="980625"/>
          <a:ext cx="9201472" cy="559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38943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Maps with a time component</a:t>
            </a:r>
          </a:p>
        </p:txBody>
      </p:sp>
      <p:sp>
        <p:nvSpPr>
          <p:cNvPr id="6" name="Content Placeholder 5"/>
          <p:cNvSpPr>
            <a:spLocks noGrp="1"/>
          </p:cNvSpPr>
          <p:nvPr>
            <p:ph idx="1"/>
          </p:nvPr>
        </p:nvSpPr>
        <p:spPr/>
        <p:txBody>
          <a:bodyPr/>
          <a:lstStyle/>
          <a:p>
            <a:r>
              <a:rPr lang="en-CA" dirty="0"/>
              <a:t>One visualisation of these data is the </a:t>
            </a:r>
            <a:r>
              <a:rPr lang="en-CA" i="1" dirty="0"/>
              <a:t>multi-panel plot </a:t>
            </a:r>
            <a:r>
              <a:rPr lang="en-CA" dirty="0"/>
              <a:t>(also call facetted, or lattice, plot)</a:t>
            </a:r>
          </a:p>
          <a:p>
            <a:pPr lvl="1"/>
            <a:r>
              <a:rPr lang="en-CA" dirty="0"/>
              <a:t>each panel represents a time point (snapshot) at a particular location (defined by spatial x and y axes)</a:t>
            </a:r>
          </a:p>
          <a:p>
            <a:pPr lvl="1"/>
            <a:r>
              <a:rPr lang="en-CA" dirty="0"/>
              <a:t>all panels use a common x axis, y axis and legend</a:t>
            </a:r>
          </a:p>
          <a:p>
            <a:pPr lvl="1"/>
            <a:r>
              <a:rPr lang="en-CA" dirty="0"/>
              <a:t>or, the x and y axes could represent time and value, respectively, and the panels represent spatial locations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9" name="Group 8"/>
          <p:cNvGrpSpPr/>
          <p:nvPr/>
        </p:nvGrpSpPr>
        <p:grpSpPr>
          <a:xfrm>
            <a:off x="668061" y="4250512"/>
            <a:ext cx="7797897" cy="2103269"/>
            <a:chOff x="627241" y="4177036"/>
            <a:chExt cx="7797897" cy="2103269"/>
          </a:xfrm>
        </p:grpSpPr>
        <p:pic>
          <p:nvPicPr>
            <p:cNvPr id="4098" name="Picture 2" descr="Image result for multipanel plot map"/>
            <p:cNvPicPr>
              <a:picLocks noChangeAspect="1" noChangeArrowheads="1"/>
            </p:cNvPicPr>
            <p:nvPr/>
          </p:nvPicPr>
          <p:blipFill rotWithShape="1">
            <a:blip r:embed="rId2">
              <a:extLst>
                <a:ext uri="{28A0092B-C50C-407E-A947-70E740481C1C}">
                  <a14:useLocalDpi xmlns:a14="http://schemas.microsoft.com/office/drawing/2010/main" val="0"/>
                </a:ext>
              </a:extLst>
            </a:blip>
            <a:srcRect l="3685" t="61288" b="20436"/>
            <a:stretch/>
          </p:blipFill>
          <p:spPr bwMode="auto">
            <a:xfrm>
              <a:off x="627241" y="4325381"/>
              <a:ext cx="7797897" cy="19549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06282" y="4177036"/>
              <a:ext cx="54361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Time 1				Time 2				Time 3</a:t>
              </a:r>
            </a:p>
          </p:txBody>
        </p:sp>
      </p:grpSp>
    </p:spTree>
    <p:extLst>
      <p:ext uri="{BB962C8B-B14F-4D97-AF65-F5344CB8AC3E}">
        <p14:creationId xmlns:p14="http://schemas.microsoft.com/office/powerpoint/2010/main" val="3821235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Maps with a time component</a:t>
            </a:r>
          </a:p>
        </p:txBody>
      </p:sp>
      <p:sp>
        <p:nvSpPr>
          <p:cNvPr id="6" name="Content Placeholder 5"/>
          <p:cNvSpPr>
            <a:spLocks noGrp="1"/>
          </p:cNvSpPr>
          <p:nvPr>
            <p:ph idx="1"/>
          </p:nvPr>
        </p:nvSpPr>
        <p:spPr/>
        <p:txBody>
          <a:bodyPr/>
          <a:lstStyle/>
          <a:p>
            <a:r>
              <a:rPr lang="en-CA" dirty="0"/>
              <a:t>Another visualisation is the pure </a:t>
            </a:r>
            <a:r>
              <a:rPr lang="en-CA" i="1" dirty="0"/>
              <a:t>space-time plot</a:t>
            </a:r>
            <a:endParaRPr lang="en-CA" dirty="0"/>
          </a:p>
          <a:p>
            <a:pPr lvl="1"/>
            <a:r>
              <a:rPr lang="en-CA" dirty="0"/>
              <a:t>spatial location is shown on the x axis, time on the y axis</a:t>
            </a:r>
          </a:p>
          <a:p>
            <a:pPr lvl="1"/>
            <a:r>
              <a:rPr lang="en-CA" dirty="0"/>
              <a:t>value at a particular location and time is represented by an aesthetic property such as colour (e.g., darker shades represent larger values)</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000B13C8-A756-49BC-98C4-189308397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888" y="3586204"/>
            <a:ext cx="2922225" cy="28243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88AE53-8ECA-4018-B05D-F64D79465F65}"/>
              </a:ext>
            </a:extLst>
          </p:cNvPr>
          <p:cNvSpPr txBox="1"/>
          <p:nvPr/>
        </p:nvSpPr>
        <p:spPr>
          <a:xfrm>
            <a:off x="237189" y="6513672"/>
            <a:ext cx="408842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https://oscarperpinan.github.io/spacetime-vis/spacetime.html</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4582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Maps with a time component</a:t>
            </a:r>
          </a:p>
        </p:txBody>
      </p:sp>
      <p:sp>
        <p:nvSpPr>
          <p:cNvPr id="6" name="Content Placeholder 5"/>
          <p:cNvSpPr>
            <a:spLocks noGrp="1"/>
          </p:cNvSpPr>
          <p:nvPr>
            <p:ph idx="1"/>
          </p:nvPr>
        </p:nvSpPr>
        <p:spPr/>
        <p:txBody>
          <a:bodyPr/>
          <a:lstStyle/>
          <a:p>
            <a:r>
              <a:rPr lang="en-CA" dirty="0"/>
              <a:t>Finally, an </a:t>
            </a:r>
            <a:r>
              <a:rPr lang="en-CA" i="1" dirty="0"/>
              <a:t>animated map</a:t>
            </a:r>
            <a:r>
              <a:rPr lang="en-CA" dirty="0"/>
              <a:t> can be used to effectively communicate both spatial and temporal information</a:t>
            </a:r>
          </a:p>
          <a:p>
            <a:pPr lvl="1"/>
            <a:r>
              <a:rPr lang="en-CA" dirty="0"/>
              <a:t>can be static or interactive (similar to non-animated maps)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050" name="Picture 2" descr="enter image description here">
            <a:extLst>
              <a:ext uri="{FF2B5EF4-FFF2-40B4-BE49-F238E27FC236}">
                <a16:creationId xmlns:a16="http://schemas.microsoft.com/office/drawing/2014/main" id="{955CDD68-A60E-4A5F-A3E6-CDB61BBE20F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52946" y="3156094"/>
            <a:ext cx="6834909" cy="350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0311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lstStyle/>
          <a:p>
            <a:r>
              <a:rPr lang="en-CA" dirty="0"/>
              <a:t>Standardization of axes and legends is essential for comparability in multi-panel plots</a:t>
            </a:r>
          </a:p>
          <a:p>
            <a:r>
              <a:rPr lang="en-CA" dirty="0"/>
              <a:t>More generally, certain aesthetics become important when showing changes over time (e.g., appropriate and consistent scale, </a:t>
            </a:r>
            <a:r>
              <a:rPr lang="en-CA" dirty="0" err="1"/>
              <a:t>symbology</a:t>
            </a:r>
            <a:r>
              <a:rPr lang="en-CA" dirty="0"/>
              <a:t> and colouring), but are not be reviewed in detail here</a:t>
            </a:r>
          </a:p>
          <a:p>
            <a:endParaRPr lang="en-CA" dirty="0"/>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9760" y="338949"/>
            <a:ext cx="911882" cy="9118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3069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normAutofit/>
          </a:bodyPr>
          <a:lstStyle/>
          <a:p>
            <a:r>
              <a:rPr lang="en-CA" sz="5200" dirty="0"/>
              <a:t>Space-time cluster detection</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164</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5429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Background</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p:txBody>
          <a:bodyPr/>
          <a:lstStyle/>
          <a:p>
            <a:r>
              <a:rPr lang="en-CA" dirty="0"/>
              <a:t>Literature on analysis of space time data often concerns the building and evaluation of statistical models (e.g., complex regressions)</a:t>
            </a:r>
          </a:p>
          <a:p>
            <a:r>
              <a:rPr lang="en-CA" dirty="0"/>
              <a:t>Here, we consider only one particular application: </a:t>
            </a:r>
            <a:r>
              <a:rPr lang="en-CA" i="1" dirty="0"/>
              <a:t>detecting clusters in space and time</a:t>
            </a:r>
          </a:p>
          <a:p>
            <a:r>
              <a:rPr lang="en-CA" dirty="0"/>
              <a:t>A more comprehensive treatment of space-time modeling is given by </a:t>
            </a:r>
            <a:r>
              <a:rPr lang="en-CA" dirty="0" err="1"/>
              <a:t>Wikle</a:t>
            </a:r>
            <a:r>
              <a:rPr lang="en-CA" dirty="0"/>
              <a:t> et al., 2019</a:t>
            </a:r>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Space-time clusters</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8613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fontScale="90000"/>
          </a:bodyPr>
          <a:lstStyle/>
          <a:p>
            <a:r>
              <a:rPr lang="en-CA" dirty="0"/>
              <a:t>Cluster detection with a time component</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a:xfrm>
            <a:off x="628650" y="1490472"/>
            <a:ext cx="5568950" cy="4686491"/>
          </a:xfrm>
        </p:spPr>
        <p:txBody>
          <a:bodyPr>
            <a:normAutofit lnSpcReduction="10000"/>
          </a:bodyPr>
          <a:lstStyle/>
          <a:p>
            <a:r>
              <a:rPr lang="en-CA" dirty="0"/>
              <a:t>Detecting spatial clusters over time is a common motivation to include time in a spatial analysis</a:t>
            </a:r>
          </a:p>
          <a:p>
            <a:r>
              <a:rPr lang="en-CA" dirty="0"/>
              <a:t>We may be interested in </a:t>
            </a:r>
          </a:p>
          <a:p>
            <a:pPr lvl="1"/>
            <a:r>
              <a:rPr lang="en-CA" dirty="0"/>
              <a:t>finding clusters that are localized not just in space, but also in time (e.g., elevated event counts in a certain neighbourhood but only for a certain period)</a:t>
            </a:r>
          </a:p>
          <a:p>
            <a:pPr lvl="1"/>
            <a:r>
              <a:rPr lang="en-CA" dirty="0"/>
              <a:t>monitoring an area for changes in patterns of spatial autocorrelation, perhaps suggesting newly emerging hotspots or </a:t>
            </a:r>
            <a:r>
              <a:rPr lang="en-CA" dirty="0" err="1"/>
              <a:t>coldspots</a:t>
            </a:r>
            <a:endParaRPr lang="en-CA" dirty="0"/>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Space-time clusters</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0D07F17-8758-4D4F-A45E-3F52711F45DC}"/>
              </a:ext>
            </a:extLst>
          </p:cNvPr>
          <p:cNvGrpSpPr/>
          <p:nvPr/>
        </p:nvGrpSpPr>
        <p:grpSpPr>
          <a:xfrm>
            <a:off x="6457950" y="2238014"/>
            <a:ext cx="2253096" cy="3850482"/>
            <a:chOff x="6612660" y="2365160"/>
            <a:chExt cx="2253096" cy="3850482"/>
          </a:xfrm>
        </p:grpSpPr>
        <p:pic>
          <p:nvPicPr>
            <p:cNvPr id="3074" name="Picture 2">
              <a:extLst>
                <a:ext uri="{FF2B5EF4-FFF2-40B4-BE49-F238E27FC236}">
                  <a16:creationId xmlns:a16="http://schemas.microsoft.com/office/drawing/2014/main" id="{7B95306B-09BB-4FE0-BA6E-B7FCC7A148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6" t="6240" r="50454" b="4226"/>
            <a:stretch/>
          </p:blipFill>
          <p:spPr bwMode="auto">
            <a:xfrm>
              <a:off x="6612660" y="2365160"/>
              <a:ext cx="2253096" cy="19110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E204A1A-12E4-4D56-8B59-97B6D50277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31" t="6240" r="2069" b="4226"/>
            <a:stretch/>
          </p:blipFill>
          <p:spPr bwMode="auto">
            <a:xfrm>
              <a:off x="6612660" y="4304571"/>
              <a:ext cx="2253096" cy="191107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B83C7433-AAA6-4431-A465-7ABA2C1CD4E1}"/>
              </a:ext>
            </a:extLst>
          </p:cNvPr>
          <p:cNvSpPr txBox="1"/>
          <p:nvPr/>
        </p:nvSpPr>
        <p:spPr>
          <a:xfrm>
            <a:off x="345186" y="6538913"/>
            <a:ext cx="554914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https://blog.hexagongeospatial.com/wp-content/uploads/hotspot-density-surface.jpg</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23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167</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7500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Adding time to spatial analysis</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Adding to time to spatial analysis and visualization</a:t>
            </a:r>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2665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Detecting space-time clusters</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Adding time to cluster detection</a:t>
            </a:r>
            <a:endParaRPr lang="en-CA" dirty="0"/>
          </a:p>
          <a:p>
            <a:pPr marL="0" indent="0">
              <a:buNone/>
            </a:pPr>
            <a:endParaRPr lang="en-CA"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55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A97F-DF3B-4E7F-BFC8-08BE9A93FB3C}"/>
              </a:ext>
            </a:extLst>
          </p:cNvPr>
          <p:cNvSpPr>
            <a:spLocks noGrp="1"/>
          </p:cNvSpPr>
          <p:nvPr>
            <p:ph type="title"/>
          </p:nvPr>
        </p:nvSpPr>
        <p:spPr/>
        <p:txBody>
          <a:bodyPr/>
          <a:lstStyle/>
          <a:p>
            <a:r>
              <a:rPr lang="en-US"/>
              <a:t>Roundtable Introductions</a:t>
            </a:r>
          </a:p>
        </p:txBody>
      </p:sp>
      <p:sp>
        <p:nvSpPr>
          <p:cNvPr id="3" name="Content Placeholder 2">
            <a:extLst>
              <a:ext uri="{FF2B5EF4-FFF2-40B4-BE49-F238E27FC236}">
                <a16:creationId xmlns:a16="http://schemas.microsoft.com/office/drawing/2014/main" id="{93DC1109-419F-4329-9AB6-F5E54C70797C}"/>
              </a:ext>
            </a:extLst>
          </p:cNvPr>
          <p:cNvSpPr>
            <a:spLocks noGrp="1"/>
          </p:cNvSpPr>
          <p:nvPr>
            <p:ph idx="1"/>
          </p:nvPr>
        </p:nvSpPr>
        <p:spPr>
          <a:xfrm>
            <a:off x="395536" y="1600200"/>
            <a:ext cx="8280920" cy="4320479"/>
          </a:xfrm>
        </p:spPr>
        <p:txBody>
          <a:bodyPr/>
          <a:lstStyle/>
          <a:p>
            <a:pPr fontAlgn="base"/>
            <a:r>
              <a:rPr lang="en-US" sz="3200"/>
              <a:t>Introductions include:​</a:t>
            </a:r>
          </a:p>
          <a:p>
            <a:pPr lvl="1" fontAlgn="base"/>
            <a:r>
              <a:rPr lang="en-US" sz="2800"/>
              <a:t>Name​</a:t>
            </a:r>
          </a:p>
          <a:p>
            <a:pPr lvl="1" fontAlgn="base"/>
            <a:r>
              <a:rPr lang="en-US" sz="2800"/>
              <a:t>Title​</a:t>
            </a:r>
          </a:p>
          <a:p>
            <a:pPr lvl="1" fontAlgn="base"/>
            <a:r>
              <a:rPr lang="en-US" sz="2800"/>
              <a:t>Province/territory/organization </a:t>
            </a:r>
          </a:p>
          <a:p>
            <a:endParaRPr lang="en-US"/>
          </a:p>
        </p:txBody>
      </p:sp>
      <p:sp>
        <p:nvSpPr>
          <p:cNvPr id="4" name="Slide Number Placeholder 3">
            <a:extLst>
              <a:ext uri="{FF2B5EF4-FFF2-40B4-BE49-F238E27FC236}">
                <a16:creationId xmlns:a16="http://schemas.microsoft.com/office/drawing/2014/main" id="{63ED74D3-180D-4851-8807-4343033467C5}"/>
              </a:ext>
            </a:extLst>
          </p:cNvPr>
          <p:cNvSpPr>
            <a:spLocks noGrp="1"/>
          </p:cNvSpPr>
          <p:nvPr>
            <p:ph type="sldNum" sz="quarter" idx="12"/>
          </p:nvPr>
        </p:nvSpPr>
        <p:spPr/>
        <p:txBody>
          <a:bodyPr/>
          <a:lstStyle/>
          <a:p>
            <a:fld id="{C4A63B03-CE8E-41A3-ABC0-E6682684ECE7}" type="slidenum">
              <a:rPr lang="en-US" smtClean="0"/>
              <a:pPr/>
              <a:t>17</a:t>
            </a:fld>
            <a:endParaRPr lang="en-US"/>
          </a:p>
        </p:txBody>
      </p:sp>
    </p:spTree>
    <p:extLst>
      <p:ext uri="{BB962C8B-B14F-4D97-AF65-F5344CB8AC3E}">
        <p14:creationId xmlns:p14="http://schemas.microsoft.com/office/powerpoint/2010/main" val="24721935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Content Placeholder 6"/>
          <p:cNvSpPr>
            <a:spLocks noGrp="1"/>
          </p:cNvSpPr>
          <p:nvPr>
            <p:ph idx="1"/>
          </p:nvPr>
        </p:nvSpPr>
        <p:spPr/>
        <p:txBody>
          <a:bodyPr/>
          <a:lstStyle/>
          <a:p>
            <a:r>
              <a:rPr lang="en-CA" dirty="0"/>
              <a:t>Fotheringham, A.S. and Rogerson, P.A., eds. 2008. The SAGE handbook of spatial analysis. Sage.</a:t>
            </a:r>
          </a:p>
          <a:p>
            <a:r>
              <a:rPr lang="en-CA" dirty="0" err="1"/>
              <a:t>Lamigueiro</a:t>
            </a:r>
            <a:r>
              <a:rPr lang="en-CA" dirty="0"/>
              <a:t>, Ó.P., 2014. Displaying time series, spatial, and space-time data with R. Chapman and Hall/CRC.</a:t>
            </a:r>
          </a:p>
          <a:p>
            <a:pPr lvl="0"/>
            <a:r>
              <a:rPr lang="en-CA" dirty="0" err="1"/>
              <a:t>Wikle</a:t>
            </a:r>
            <a:r>
              <a:rPr lang="en-CA" dirty="0"/>
              <a:t>, C.K., </a:t>
            </a:r>
            <a:r>
              <a:rPr lang="en-CA" dirty="0" err="1"/>
              <a:t>Zammit-Mangion</a:t>
            </a:r>
            <a:r>
              <a:rPr lang="en-CA" dirty="0"/>
              <a:t>, A., and </a:t>
            </a:r>
            <a:r>
              <a:rPr lang="en-CA" dirty="0" err="1"/>
              <a:t>Cressie</a:t>
            </a:r>
            <a:r>
              <a:rPr lang="en-CA" dirty="0"/>
              <a:t>, N. (2019). </a:t>
            </a:r>
            <a:r>
              <a:rPr lang="en-CA" dirty="0" err="1"/>
              <a:t>Spatio</a:t>
            </a:r>
            <a:r>
              <a:rPr lang="en-CA" dirty="0"/>
              <a:t>-Temporal Statistics with R. Chapman &amp; Hall/CRC, Boca Raton, FL.</a:t>
            </a:r>
          </a:p>
        </p:txBody>
      </p:sp>
    </p:spTree>
    <p:extLst>
      <p:ext uri="{BB962C8B-B14F-4D97-AF65-F5344CB8AC3E}">
        <p14:creationId xmlns:p14="http://schemas.microsoft.com/office/powerpoint/2010/main" val="24669739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a:bodyPr>
          <a:lstStyle/>
          <a:p>
            <a:r>
              <a:rPr lang="en-CA" dirty="0"/>
              <a:t>Module 6: Overview of spatial modeling</a:t>
            </a:r>
          </a:p>
        </p:txBody>
      </p:sp>
      <p:sp>
        <p:nvSpPr>
          <p:cNvPr id="6" name="Subtitle 2">
            <a:extLst>
              <a:ext uri="{FF2B5EF4-FFF2-40B4-BE49-F238E27FC236}">
                <a16:creationId xmlns:a16="http://schemas.microsoft.com/office/drawing/2014/main" id="{9CF2735B-43B5-4CD0-8649-EA2393568A7B}"/>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15191213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purpose of spatial modeling</a:t>
            </a:r>
          </a:p>
          <a:p>
            <a:pPr lvl="1"/>
            <a:r>
              <a:rPr lang="en-CA" dirty="0"/>
              <a:t>types spatial regression models</a:t>
            </a:r>
          </a:p>
          <a:p>
            <a:pPr lvl="1"/>
            <a:r>
              <a:rPr lang="en-CA" dirty="0"/>
              <a:t>structure of spatial regression models</a:t>
            </a:r>
          </a:p>
          <a:p>
            <a:pPr lvl="1"/>
            <a:r>
              <a:rPr lang="en-CA" dirty="0"/>
              <a:t>applications of spatial regression models</a:t>
            </a:r>
          </a:p>
          <a:p>
            <a:r>
              <a:rPr lang="en-CA" dirty="0"/>
              <a:t>References and other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7529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9919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Purpose of spatial modeling</a:t>
            </a:r>
          </a:p>
        </p:txBody>
      </p:sp>
      <p:sp>
        <p:nvSpPr>
          <p:cNvPr id="6" name="Content Placeholder 5"/>
          <p:cNvSpPr>
            <a:spLocks noGrp="1"/>
          </p:cNvSpPr>
          <p:nvPr>
            <p:ph idx="1"/>
          </p:nvPr>
        </p:nvSpPr>
        <p:spPr/>
        <p:txBody>
          <a:bodyPr/>
          <a:lstStyle/>
          <a:p>
            <a:r>
              <a:rPr lang="en-CA" dirty="0"/>
              <a:t>Often, we wish to understand how various types of spatial information are related</a:t>
            </a:r>
          </a:p>
          <a:p>
            <a:pPr lvl="1"/>
            <a:r>
              <a:rPr lang="en-CA" dirty="0"/>
              <a:t>outcomes</a:t>
            </a:r>
          </a:p>
          <a:p>
            <a:pPr lvl="1"/>
            <a:r>
              <a:rPr lang="en-CA" dirty="0"/>
              <a:t>population size</a:t>
            </a:r>
          </a:p>
          <a:p>
            <a:pPr lvl="1"/>
            <a:r>
              <a:rPr lang="en-CA" dirty="0"/>
              <a:t>individual and population characteristics</a:t>
            </a:r>
          </a:p>
          <a:p>
            <a:pPr lvl="1"/>
            <a:r>
              <a:rPr lang="en-CA" dirty="0"/>
              <a:t>environmental exposures</a:t>
            </a:r>
          </a:p>
          <a:p>
            <a:pPr marL="0" indent="0">
              <a:buNone/>
            </a:pPr>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50331DD-4908-41C2-BE93-970288C5598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3425" y="5122896"/>
            <a:ext cx="1269477" cy="1122218"/>
          </a:xfrm>
          <a:prstGeom prst="rect">
            <a:avLst/>
          </a:prstGeom>
        </p:spPr>
      </p:pic>
      <p:pic>
        <p:nvPicPr>
          <p:cNvPr id="10" name="Picture 9">
            <a:extLst>
              <a:ext uri="{FF2B5EF4-FFF2-40B4-BE49-F238E27FC236}">
                <a16:creationId xmlns:a16="http://schemas.microsoft.com/office/drawing/2014/main" id="{68EA05CB-892C-46EE-9793-CB9EB813C8B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3964"/>
          <a:stretch/>
        </p:blipFill>
        <p:spPr>
          <a:xfrm>
            <a:off x="3734509" y="4847064"/>
            <a:ext cx="2130137" cy="1040927"/>
          </a:xfrm>
          <a:prstGeom prst="rect">
            <a:avLst/>
          </a:prstGeom>
        </p:spPr>
      </p:pic>
      <p:pic>
        <p:nvPicPr>
          <p:cNvPr id="13" name="Picture 12">
            <a:extLst>
              <a:ext uri="{FF2B5EF4-FFF2-40B4-BE49-F238E27FC236}">
                <a16:creationId xmlns:a16="http://schemas.microsoft.com/office/drawing/2014/main" id="{42756F56-407D-4AC9-B224-704995A1A2CE}"/>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71657" y="5500872"/>
            <a:ext cx="1368239" cy="1368239"/>
          </a:xfrm>
          <a:prstGeom prst="rect">
            <a:avLst/>
          </a:prstGeom>
        </p:spPr>
      </p:pic>
      <p:pic>
        <p:nvPicPr>
          <p:cNvPr id="16" name="Picture 15">
            <a:extLst>
              <a:ext uri="{FF2B5EF4-FFF2-40B4-BE49-F238E27FC236}">
                <a16:creationId xmlns:a16="http://schemas.microsoft.com/office/drawing/2014/main" id="{0B94FE86-C81A-4F83-BE23-40308352B5E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524242" y="4103562"/>
            <a:ext cx="1269477" cy="1307616"/>
          </a:xfrm>
          <a:prstGeom prst="rect">
            <a:avLst/>
          </a:prstGeom>
        </p:spPr>
      </p:pic>
      <p:cxnSp>
        <p:nvCxnSpPr>
          <p:cNvPr id="19" name="Connector: Curved 18">
            <a:extLst>
              <a:ext uri="{FF2B5EF4-FFF2-40B4-BE49-F238E27FC236}">
                <a16:creationId xmlns:a16="http://schemas.microsoft.com/office/drawing/2014/main" id="{ADD22A56-882A-4206-948A-2A7DC2C5DF2C}"/>
              </a:ext>
            </a:extLst>
          </p:cNvPr>
          <p:cNvCxnSpPr>
            <a:cxnSpLocks/>
            <a:stCxn id="16" idx="3"/>
            <a:endCxn id="10" idx="1"/>
          </p:cNvCxnSpPr>
          <p:nvPr/>
        </p:nvCxnSpPr>
        <p:spPr>
          <a:xfrm>
            <a:off x="2793719" y="4757370"/>
            <a:ext cx="940790" cy="610158"/>
          </a:xfrm>
          <a:prstGeom prst="curvedConnector3">
            <a:avLst>
              <a:gd name="adj1" fmla="val 50000"/>
            </a:avLst>
          </a:prstGeom>
          <a:ln w="285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C3C7F8E5-513D-4406-AC10-926429854B1F}"/>
              </a:ext>
            </a:extLst>
          </p:cNvPr>
          <p:cNvCxnSpPr>
            <a:cxnSpLocks/>
            <a:stCxn id="10" idx="1"/>
            <a:endCxn id="13" idx="3"/>
          </p:cNvCxnSpPr>
          <p:nvPr/>
        </p:nvCxnSpPr>
        <p:spPr>
          <a:xfrm rot="10800000" flipV="1">
            <a:off x="3339897" y="5367528"/>
            <a:ext cx="394613" cy="817464"/>
          </a:xfrm>
          <a:prstGeom prst="curvedConnector3">
            <a:avLst/>
          </a:prstGeom>
          <a:ln w="285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65675D36-45E8-43D7-9E84-F40DC1EB91E8}"/>
              </a:ext>
            </a:extLst>
          </p:cNvPr>
          <p:cNvCxnSpPr>
            <a:cxnSpLocks/>
            <a:stCxn id="5" idx="1"/>
            <a:endCxn id="10" idx="2"/>
          </p:cNvCxnSpPr>
          <p:nvPr/>
        </p:nvCxnSpPr>
        <p:spPr>
          <a:xfrm rot="10800000" flipV="1">
            <a:off x="4799579" y="5684005"/>
            <a:ext cx="1583847" cy="203986"/>
          </a:xfrm>
          <a:prstGeom prst="curvedConnector4">
            <a:avLst>
              <a:gd name="adj1" fmla="val 16377"/>
              <a:gd name="adj2" fmla="val 387139"/>
            </a:avLst>
          </a:prstGeom>
          <a:ln w="285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87EEADD-B944-484A-A44B-8D6CA7F27400}"/>
              </a:ext>
            </a:extLst>
          </p:cNvPr>
          <p:cNvCxnSpPr>
            <a:cxnSpLocks/>
            <a:stCxn id="10" idx="0"/>
            <a:endCxn id="5" idx="0"/>
          </p:cNvCxnSpPr>
          <p:nvPr/>
        </p:nvCxnSpPr>
        <p:spPr>
          <a:xfrm rot="16200000" flipH="1">
            <a:off x="5770955" y="3875687"/>
            <a:ext cx="275832" cy="2218586"/>
          </a:xfrm>
          <a:prstGeom prst="curvedConnector3">
            <a:avLst>
              <a:gd name="adj1" fmla="val -82877"/>
            </a:avLst>
          </a:prstGeom>
          <a:ln w="285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FD2404C-230D-449C-BB73-D2709DDB3C19}"/>
              </a:ext>
            </a:extLst>
          </p:cNvPr>
          <p:cNvCxnSpPr>
            <a:cxnSpLocks/>
            <a:stCxn id="16" idx="1"/>
            <a:endCxn id="13" idx="1"/>
          </p:cNvCxnSpPr>
          <p:nvPr/>
        </p:nvCxnSpPr>
        <p:spPr>
          <a:xfrm rot="10800000" flipH="1" flipV="1">
            <a:off x="1524241" y="4757370"/>
            <a:ext cx="447415" cy="1427622"/>
          </a:xfrm>
          <a:prstGeom prst="curvedConnector3">
            <a:avLst>
              <a:gd name="adj1" fmla="val -51094"/>
            </a:avLst>
          </a:prstGeom>
          <a:ln w="28575">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2138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Purpose of spatial modeling</a:t>
            </a:r>
          </a:p>
        </p:txBody>
      </p:sp>
      <p:sp>
        <p:nvSpPr>
          <p:cNvPr id="6" name="Content Placeholder 5"/>
          <p:cNvSpPr>
            <a:spLocks noGrp="1"/>
          </p:cNvSpPr>
          <p:nvPr>
            <p:ph idx="1"/>
          </p:nvPr>
        </p:nvSpPr>
        <p:spPr/>
        <p:txBody>
          <a:bodyPr/>
          <a:lstStyle/>
          <a:p>
            <a:r>
              <a:rPr lang="en-CA" dirty="0"/>
              <a:t>Spatial modeling provides statistical tools for</a:t>
            </a:r>
          </a:p>
          <a:p>
            <a:pPr lvl="1"/>
            <a:r>
              <a:rPr lang="en-CA" dirty="0"/>
              <a:t>assessing how spatial distribution of health events is associated with the spatial distribution of exposures</a:t>
            </a:r>
          </a:p>
          <a:p>
            <a:pPr lvl="1"/>
            <a:r>
              <a:rPr lang="en-CA" dirty="0"/>
              <a:t>adjusting maps and other visualizations according to available covariate information</a:t>
            </a:r>
          </a:p>
          <a:p>
            <a:pPr lvl="1"/>
            <a:r>
              <a:rPr lang="en-CA" dirty="0"/>
              <a:t>predicting outcomes of interest based on available covariates</a:t>
            </a:r>
          </a:p>
          <a:p>
            <a:pPr marL="457200" lvl="1" indent="0">
              <a:buNone/>
            </a:pPr>
            <a:endParaRPr lang="en-CA" dirty="0"/>
          </a:p>
          <a:p>
            <a:r>
              <a:rPr lang="en-CA" dirty="0"/>
              <a:t>Here, we review only selected concepts in spatial modeling but do not cover technical aspects of model building and validation</a:t>
            </a:r>
          </a:p>
          <a:p>
            <a:pPr lvl="1"/>
            <a:endParaRPr lang="en-CA" dirty="0"/>
          </a:p>
          <a:p>
            <a:pPr lvl="1"/>
            <a:endParaRPr lang="en-CA" dirty="0"/>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3243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Types of spatial regression models</a:t>
            </a:r>
          </a:p>
        </p:txBody>
      </p:sp>
      <p:sp>
        <p:nvSpPr>
          <p:cNvPr id="6" name="Content Placeholder 5"/>
          <p:cNvSpPr>
            <a:spLocks noGrp="1"/>
          </p:cNvSpPr>
          <p:nvPr>
            <p:ph idx="1"/>
          </p:nvPr>
        </p:nvSpPr>
        <p:spPr/>
        <p:txBody>
          <a:bodyPr/>
          <a:lstStyle/>
          <a:p>
            <a:r>
              <a:rPr lang="en-CA" dirty="0"/>
              <a:t>A primary type of spatial model is the </a:t>
            </a:r>
            <a:r>
              <a:rPr lang="en-CA" i="1" dirty="0"/>
              <a:t>spatial regression model</a:t>
            </a:r>
            <a:r>
              <a:rPr lang="en-CA" dirty="0"/>
              <a:t>, which adds key spatial elements to non-spatial regression models:</a:t>
            </a:r>
          </a:p>
          <a:p>
            <a:pPr lvl="1"/>
            <a:r>
              <a:rPr lang="en-CA" dirty="0"/>
              <a:t>adjacency (neighbourhood relationships)</a:t>
            </a:r>
          </a:p>
          <a:p>
            <a:pPr lvl="1"/>
            <a:r>
              <a:rPr lang="en-CA" dirty="0"/>
              <a:t>spatial correlation </a:t>
            </a:r>
          </a:p>
          <a:p>
            <a:pPr marL="457200" lvl="1" indent="0">
              <a:buNone/>
            </a:pPr>
            <a:endParaRPr lang="en-CA" dirty="0"/>
          </a:p>
          <a:p>
            <a:r>
              <a:rPr lang="en-CA" dirty="0"/>
              <a:t>Spatial regressions include the primary model types used in non-spatial analysis</a:t>
            </a:r>
          </a:p>
          <a:p>
            <a:pPr lvl="1"/>
            <a:r>
              <a:rPr lang="en-CA" dirty="0"/>
              <a:t>general linear models (ordinary linear regression)</a:t>
            </a:r>
          </a:p>
          <a:p>
            <a:pPr lvl="1"/>
            <a:r>
              <a:rPr lang="en-CA" dirty="0"/>
              <a:t>generalized linear models (Poisson and logistic regressions)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5671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Structure of spatial regression models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lnSpcReduction="10000"/>
              </a:bodyPr>
              <a:lstStyle/>
              <a:p>
                <a:r>
                  <a:rPr lang="en-CA" b="1" dirty="0"/>
                  <a:t>Spatial lag models </a:t>
                </a:r>
                <a:r>
                  <a:rPr lang="en-CA" dirty="0"/>
                  <a:t>– incorporate values (weighted or unweighted) of dependent variable at neighbouring locations as a covariate</a:t>
                </a:r>
              </a:p>
              <a:p>
                <a:pPr marL="360000" indent="0">
                  <a:spcAft>
                    <a:spcPts val="1200"/>
                  </a:spcAft>
                  <a:buNone/>
                </a:pP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𝑦</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𝛽</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𝑖</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𝜀</m:t>
                        </m:r>
                      </m:e>
                      <m:sub>
                        <m:r>
                          <a:rPr lang="en-CA" b="0" i="1" smtClean="0">
                            <a:latin typeface="Cambria Math" panose="02040503050406030204" pitchFamily="18" charset="0"/>
                            <a:ea typeface="Cambria Math" panose="02040503050406030204" pitchFamily="18" charset="0"/>
                          </a:rPr>
                          <m:t>𝑖</m:t>
                        </m:r>
                      </m:sub>
                    </m:sSub>
                  </m:oMath>
                </a14:m>
                <a:r>
                  <a:rPr lang="en-CA" dirty="0"/>
                  <a:t>    </a:t>
                </a:r>
                <a:r>
                  <a:rPr lang="en-CA" sz="2400" dirty="0"/>
                  <a:t>ordinary non-spatial linear regression</a:t>
                </a:r>
              </a:p>
              <a:p>
                <a:pPr marL="360000" indent="0">
                  <a:spcAft>
                    <a:spcPts val="1200"/>
                  </a:spcAft>
                  <a:buNone/>
                </a:pP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𝑦</m:t>
                        </m:r>
                      </m:e>
                      <m:sub>
                        <m:r>
                          <a:rPr lang="en-CA" i="1">
                            <a:latin typeface="Cambria Math" panose="02040503050406030204" pitchFamily="18" charset="0"/>
                          </a:rPr>
                          <m:t>𝑖</m:t>
                        </m:r>
                      </m:sub>
                    </m:sSub>
                    <m:r>
                      <a:rPr lang="en-CA" i="1">
                        <a:latin typeface="Cambria Math" panose="02040503050406030204" pitchFamily="18" charset="0"/>
                      </a:rPr>
                      <m:t>=</m:t>
                    </m:r>
                    <m:r>
                      <a:rPr lang="en-CA" i="1" smtClean="0">
                        <a:solidFill>
                          <a:srgbClr val="FF0000"/>
                        </a:solidFill>
                        <a:latin typeface="Cambria Math" panose="02040503050406030204" pitchFamily="18" charset="0"/>
                        <a:ea typeface="Cambria Math" panose="02040503050406030204" pitchFamily="18" charset="0"/>
                      </a:rPr>
                      <m:t>𝜌</m:t>
                    </m:r>
                    <m:nary>
                      <m:naryPr>
                        <m:chr m:val="∑"/>
                        <m:supHide m:val="on"/>
                        <m:ctrlPr>
                          <a:rPr lang="en-CA" i="1" smtClean="0">
                            <a:solidFill>
                              <a:srgbClr val="FF0000"/>
                            </a:solidFill>
                            <a:latin typeface="Cambria Math" panose="02040503050406030204" pitchFamily="18" charset="0"/>
                            <a:ea typeface="Cambria Math" panose="02040503050406030204" pitchFamily="18" charset="0"/>
                          </a:rPr>
                        </m:ctrlPr>
                      </m:naryPr>
                      <m:sub>
                        <m:r>
                          <m:rPr>
                            <m:brk m:alnAt="7"/>
                          </m:rPr>
                          <a:rPr lang="en-CA" b="0" i="1" smtClean="0">
                            <a:solidFill>
                              <a:srgbClr val="FF0000"/>
                            </a:solidFill>
                            <a:latin typeface="Cambria Math" panose="02040503050406030204" pitchFamily="18" charset="0"/>
                            <a:ea typeface="Cambria Math" panose="02040503050406030204" pitchFamily="18" charset="0"/>
                          </a:rPr>
                          <m:t>𝑗</m:t>
                        </m:r>
                      </m:sub>
                      <m:sup/>
                      <m:e>
                        <m:sSub>
                          <m:sSubPr>
                            <m:ctrlPr>
                              <a:rPr lang="en-CA" i="1" smtClean="0">
                                <a:solidFill>
                                  <a:srgbClr val="FF0000"/>
                                </a:solidFill>
                                <a:latin typeface="Cambria Math" panose="02040503050406030204" pitchFamily="18" charset="0"/>
                                <a:ea typeface="Cambria Math" panose="02040503050406030204" pitchFamily="18" charset="0"/>
                              </a:rPr>
                            </m:ctrlPr>
                          </m:sSubPr>
                          <m:e>
                            <m:r>
                              <a:rPr lang="en-CA" b="0" i="1" smtClean="0">
                                <a:solidFill>
                                  <a:srgbClr val="FF0000"/>
                                </a:solidFill>
                                <a:latin typeface="Cambria Math" panose="02040503050406030204" pitchFamily="18" charset="0"/>
                                <a:ea typeface="Cambria Math" panose="02040503050406030204" pitchFamily="18" charset="0"/>
                              </a:rPr>
                              <m:t>𝑤</m:t>
                            </m:r>
                          </m:e>
                          <m:sub>
                            <m:r>
                              <a:rPr lang="en-CA" b="0" i="1" smtClean="0">
                                <a:solidFill>
                                  <a:srgbClr val="FF0000"/>
                                </a:solidFill>
                                <a:latin typeface="Cambria Math" panose="02040503050406030204" pitchFamily="18" charset="0"/>
                                <a:ea typeface="Cambria Math" panose="02040503050406030204" pitchFamily="18" charset="0"/>
                              </a:rPr>
                              <m:t>𝑖𝑗</m:t>
                            </m:r>
                          </m:sub>
                        </m:sSub>
                      </m:e>
                    </m:nary>
                    <m:sSub>
                      <m:sSubPr>
                        <m:ctrlPr>
                          <a:rPr lang="en-CA" i="1" smtClean="0">
                            <a:solidFill>
                              <a:srgbClr val="FF0000"/>
                            </a:solidFill>
                            <a:latin typeface="Cambria Math" panose="02040503050406030204" pitchFamily="18" charset="0"/>
                            <a:ea typeface="Cambria Math" panose="02040503050406030204" pitchFamily="18" charset="0"/>
                          </a:rPr>
                        </m:ctrlPr>
                      </m:sSubPr>
                      <m:e>
                        <m:r>
                          <a:rPr lang="en-CA" b="0" i="1" smtClean="0">
                            <a:solidFill>
                              <a:srgbClr val="FF0000"/>
                            </a:solidFill>
                            <a:latin typeface="Cambria Math" panose="02040503050406030204" pitchFamily="18" charset="0"/>
                            <a:ea typeface="Cambria Math" panose="02040503050406030204" pitchFamily="18" charset="0"/>
                          </a:rPr>
                          <m:t>𝑦</m:t>
                        </m:r>
                      </m:e>
                      <m:sub>
                        <m:r>
                          <a:rPr lang="en-CA" b="0" i="1" smtClean="0">
                            <a:solidFill>
                              <a:srgbClr val="FF0000"/>
                            </a:solidFill>
                            <a:latin typeface="Cambria Math" panose="02040503050406030204" pitchFamily="18" charset="0"/>
                            <a:ea typeface="Cambria Math" panose="02040503050406030204" pitchFamily="18" charset="0"/>
                          </a:rPr>
                          <m:t>𝑗</m:t>
                        </m:r>
                      </m:sub>
                    </m:sSub>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𝛽</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𝑥</m:t>
                        </m:r>
                      </m:e>
                      <m:sub>
                        <m:r>
                          <a:rPr lang="en-CA" i="1">
                            <a:latin typeface="Cambria Math" panose="02040503050406030204" pitchFamily="18" charset="0"/>
                            <a:ea typeface="Cambria Math" panose="02040503050406030204" pitchFamily="18" charset="0"/>
                          </a:rPr>
                          <m:t>𝑖</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𝜀</m:t>
                        </m:r>
                      </m:e>
                      <m:sub>
                        <m:r>
                          <a:rPr lang="en-CA" i="1">
                            <a:latin typeface="Cambria Math" panose="02040503050406030204" pitchFamily="18" charset="0"/>
                            <a:ea typeface="Cambria Math" panose="02040503050406030204" pitchFamily="18" charset="0"/>
                          </a:rPr>
                          <m:t>𝑖</m:t>
                        </m:r>
                      </m:sub>
                    </m:sSub>
                  </m:oMath>
                </a14:m>
                <a:r>
                  <a:rPr lang="en-CA" dirty="0"/>
                  <a:t>    …</a:t>
                </a:r>
                <a:r>
                  <a:rPr lang="en-CA" sz="2400" dirty="0"/>
                  <a:t>with </a:t>
                </a:r>
                <a:r>
                  <a:rPr lang="en-CA" sz="2400" dirty="0">
                    <a:solidFill>
                      <a:srgbClr val="FF0000"/>
                    </a:solidFill>
                  </a:rPr>
                  <a:t>spatial lag </a:t>
                </a:r>
                <a:r>
                  <a:rPr lang="en-CA" sz="2400" dirty="0"/>
                  <a:t>term</a:t>
                </a:r>
              </a:p>
              <a:p>
                <a:pPr marL="360000" indent="0">
                  <a:spcAft>
                    <a:spcPts val="1200"/>
                  </a:spcAft>
                  <a:buNone/>
                </a:pPr>
                <a:r>
                  <a:rPr lang="en-CA" sz="2400" dirty="0">
                    <a:solidFill>
                      <a:schemeClr val="tx1"/>
                    </a:solidFill>
                  </a:rPr>
                  <a:t>where </a:t>
                </a:r>
                <a14:m>
                  <m:oMath xmlns:m="http://schemas.openxmlformats.org/officeDocument/2006/math">
                    <m:r>
                      <a:rPr lang="en-CA" sz="2400" i="1">
                        <a:solidFill>
                          <a:schemeClr val="tx1"/>
                        </a:solidFill>
                        <a:latin typeface="Cambria Math" panose="02040503050406030204" pitchFamily="18" charset="0"/>
                        <a:ea typeface="Cambria Math" panose="02040503050406030204" pitchFamily="18" charset="0"/>
                      </a:rPr>
                      <m:t>𝜌</m:t>
                    </m:r>
                  </m:oMath>
                </a14:m>
                <a:r>
                  <a:rPr lang="en-CA" sz="2400" dirty="0">
                    <a:solidFill>
                      <a:schemeClr val="tx1"/>
                    </a:solidFill>
                  </a:rPr>
                  <a:t> is the spatial autoregressive term and </a:t>
                </a:r>
                <a14:m>
                  <m:oMath xmlns:m="http://schemas.openxmlformats.org/officeDocument/2006/math">
                    <m:sSub>
                      <m:sSubPr>
                        <m:ctrlPr>
                          <a:rPr lang="en-CA" sz="2400" i="1">
                            <a:solidFill>
                              <a:schemeClr val="tx1"/>
                            </a:solidFill>
                            <a:latin typeface="Cambria Math" panose="02040503050406030204" pitchFamily="18" charset="0"/>
                            <a:ea typeface="Cambria Math" panose="02040503050406030204" pitchFamily="18" charset="0"/>
                          </a:rPr>
                        </m:ctrlPr>
                      </m:sSubPr>
                      <m:e>
                        <m:r>
                          <a:rPr lang="en-CA" sz="2400" i="1">
                            <a:solidFill>
                              <a:schemeClr val="tx1"/>
                            </a:solidFill>
                            <a:latin typeface="Cambria Math" panose="02040503050406030204" pitchFamily="18" charset="0"/>
                            <a:ea typeface="Cambria Math" panose="02040503050406030204" pitchFamily="18" charset="0"/>
                          </a:rPr>
                          <m:t>𝑤</m:t>
                        </m:r>
                      </m:e>
                      <m:sub>
                        <m:r>
                          <a:rPr lang="en-CA" sz="2400" i="1">
                            <a:solidFill>
                              <a:schemeClr val="tx1"/>
                            </a:solidFill>
                            <a:latin typeface="Cambria Math" panose="02040503050406030204" pitchFamily="18" charset="0"/>
                            <a:ea typeface="Cambria Math" panose="02040503050406030204" pitchFamily="18" charset="0"/>
                          </a:rPr>
                          <m:t>𝑖𝑗</m:t>
                        </m:r>
                      </m:sub>
                    </m:sSub>
                    <m:r>
                      <a:rPr lang="en-CA" sz="2400" i="1">
                        <a:solidFill>
                          <a:schemeClr val="tx1"/>
                        </a:solidFill>
                        <a:latin typeface="Cambria Math" panose="02040503050406030204" pitchFamily="18" charset="0"/>
                        <a:ea typeface="Cambria Math" panose="02040503050406030204" pitchFamily="18" charset="0"/>
                      </a:rPr>
                      <m:t> </m:t>
                    </m:r>
                  </m:oMath>
                </a14:m>
                <a:r>
                  <a:rPr lang="en-CA" sz="2400" dirty="0">
                    <a:solidFill>
                      <a:schemeClr val="tx1"/>
                    </a:solidFill>
                  </a:rPr>
                  <a:t>is the spatial weights matrix for each of the </a:t>
                </a:r>
                <a:r>
                  <a:rPr lang="en-CA" sz="2400" i="1" dirty="0">
                    <a:solidFill>
                      <a:schemeClr val="tx1"/>
                    </a:solidFill>
                    <a:latin typeface="Cambria Math" panose="02040503050406030204" pitchFamily="18" charset="0"/>
                    <a:ea typeface="Cambria Math" panose="02040503050406030204" pitchFamily="18" charset="0"/>
                  </a:rPr>
                  <a:t>j</a:t>
                </a:r>
                <a:r>
                  <a:rPr lang="en-CA" sz="2400" dirty="0">
                    <a:solidFill>
                      <a:schemeClr val="tx1"/>
                    </a:solidFill>
                  </a:rPr>
                  <a:t> neighbours of location </a:t>
                </a:r>
                <a:r>
                  <a:rPr lang="en-CA" sz="2400" i="1" dirty="0" err="1">
                    <a:solidFill>
                      <a:schemeClr val="tx1"/>
                    </a:solidFill>
                    <a:latin typeface="Cambria Math" panose="02040503050406030204" pitchFamily="18" charset="0"/>
                    <a:ea typeface="Cambria Math" panose="02040503050406030204" pitchFamily="18" charset="0"/>
                  </a:rPr>
                  <a:t>i</a:t>
                </a:r>
                <a:endParaRPr lang="en-CA" sz="2400" i="1" dirty="0">
                  <a:solidFill>
                    <a:schemeClr val="tx1"/>
                  </a:solidFill>
                  <a:latin typeface="Cambria Math" panose="02040503050406030204" pitchFamily="18" charset="0"/>
                  <a:ea typeface="Cambria Math" panose="02040503050406030204" pitchFamily="18" charset="0"/>
                </a:endParaRPr>
              </a:p>
              <a:p>
                <a:pPr>
                  <a:spcAft>
                    <a:spcPts val="1200"/>
                  </a:spcAft>
                </a:pPr>
                <a:r>
                  <a:rPr lang="en-CA" dirty="0"/>
                  <a:t>commonly, a spatial lag model will include the average value among neighbouring regions as a covariate</a:t>
                </a:r>
              </a:p>
              <a:p>
                <a:pPr marL="360000" indent="0">
                  <a:spcAft>
                    <a:spcPts val="1200"/>
                  </a:spcAft>
                  <a:buNone/>
                </a:pPr>
                <a:endParaRPr lang="en-CA" sz="2400" i="1" dirty="0">
                  <a:latin typeface="Cambria Math" panose="02040503050406030204" pitchFamily="18" charset="0"/>
                  <a:ea typeface="Cambria Math"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159" t="-2734"/>
                </a:stretch>
              </a:blipFill>
            </p:spPr>
            <p:txBody>
              <a:bodyPr/>
              <a:lstStyle/>
              <a:p>
                <a:r>
                  <a:rPr lang="en-CA">
                    <a:noFill/>
                  </a:rPr>
                  <a:t> </a:t>
                </a:r>
              </a:p>
            </p:txBody>
          </p:sp>
        </mc:Fallback>
      </mc:AlternateContent>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693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Structure of spatial regression models</a:t>
            </a:r>
          </a:p>
        </p:txBody>
      </p:sp>
      <p:sp>
        <p:nvSpPr>
          <p:cNvPr id="6" name="Content Placeholder 5"/>
          <p:cNvSpPr>
            <a:spLocks noGrp="1"/>
          </p:cNvSpPr>
          <p:nvPr>
            <p:ph idx="1"/>
          </p:nvPr>
        </p:nvSpPr>
        <p:spPr/>
        <p:txBody>
          <a:bodyPr>
            <a:normAutofit/>
          </a:bodyPr>
          <a:lstStyle/>
          <a:p>
            <a:r>
              <a:rPr lang="en-CA" dirty="0"/>
              <a:t>Spatial lag models are useful as regressions that account for spatial autocorrelation (by filtering out the spatial autocorrelation among neighbours)</a:t>
            </a:r>
          </a:p>
          <a:p>
            <a:pPr marL="360000" indent="0">
              <a:spcAft>
                <a:spcPts val="1200"/>
              </a:spcAft>
              <a:buNone/>
            </a:pPr>
            <a:endParaRPr lang="en-CA" sz="2400" i="1" dirty="0">
              <a:latin typeface="Cambria Math" panose="02040503050406030204" pitchFamily="18" charset="0"/>
              <a:ea typeface="Cambria Math" panose="02040503050406030204" pitchFamily="18" charset="0"/>
            </a:endParaRP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17035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Structure of spatial regression models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92500" lnSpcReduction="10000"/>
              </a:bodyPr>
              <a:lstStyle/>
              <a:p>
                <a:r>
                  <a:rPr lang="en-CA" b="1" dirty="0"/>
                  <a:t>Spatial error models </a:t>
                </a:r>
                <a:r>
                  <a:rPr lang="en-CA" dirty="0"/>
                  <a:t>– replace error term with matrix of values representing unaccounted for spatial autocorrelations among observations</a:t>
                </a:r>
              </a:p>
              <a:p>
                <a:pPr marL="360000" indent="0">
                  <a:spcAft>
                    <a:spcPts val="1200"/>
                  </a:spcAft>
                  <a:buNone/>
                </a:pPr>
                <a14:m>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𝜀</m:t>
                        </m:r>
                      </m:e>
                      <m:sub>
                        <m:r>
                          <a:rPr lang="en-CA" b="0" i="1" smtClean="0">
                            <a:latin typeface="Cambria Math" panose="02040503050406030204" pitchFamily="18" charset="0"/>
                            <a:ea typeface="Cambria Math" panose="02040503050406030204" pitchFamily="18" charset="0"/>
                          </a:rPr>
                          <m:t>𝑖</m:t>
                        </m:r>
                      </m:sub>
                    </m:sSub>
                  </m:oMath>
                </a14:m>
                <a:r>
                  <a:rPr lang="en-CA" dirty="0"/>
                  <a:t>    </a:t>
                </a:r>
                <a:r>
                  <a:rPr lang="en-CA" sz="2400" dirty="0"/>
                  <a:t>independent (random) errors in non-spatial model</a:t>
                </a:r>
              </a:p>
              <a:p>
                <a:pPr marL="360000" indent="0">
                  <a:spcAft>
                    <a:spcPts val="1200"/>
                  </a:spcAft>
                  <a:buNone/>
                </a:pPr>
                <a14:m>
                  <m:oMath xmlns:m="http://schemas.openxmlformats.org/officeDocument/2006/math">
                    <m:sSub>
                      <m:sSubPr>
                        <m:ctrlPr>
                          <a:rPr lang="en-CA" i="1" smtClean="0">
                            <a:solidFill>
                              <a:schemeClr val="tx1"/>
                            </a:solidFill>
                            <a:latin typeface="Cambria Math" panose="02040503050406030204" pitchFamily="18" charset="0"/>
                          </a:rPr>
                        </m:ctrlPr>
                      </m:sSubPr>
                      <m:e>
                        <m:r>
                          <a:rPr lang="en-CA" i="1" smtClean="0">
                            <a:solidFill>
                              <a:schemeClr val="tx1"/>
                            </a:solidFill>
                            <a:latin typeface="Cambria Math" panose="02040503050406030204" pitchFamily="18" charset="0"/>
                            <a:ea typeface="Cambria Math" panose="02040503050406030204" pitchFamily="18" charset="0"/>
                          </a:rPr>
                          <m:t>𝜀</m:t>
                        </m:r>
                      </m:e>
                      <m:sub>
                        <m:r>
                          <a:rPr lang="en-CA" i="1">
                            <a:solidFill>
                              <a:schemeClr val="tx1"/>
                            </a:solidFill>
                            <a:latin typeface="Cambria Math" panose="02040503050406030204" pitchFamily="18" charset="0"/>
                          </a:rPr>
                          <m:t>𝑖</m:t>
                        </m:r>
                      </m:sub>
                    </m:sSub>
                    <m:r>
                      <a:rPr lang="en-CA" i="1">
                        <a:solidFill>
                          <a:schemeClr val="tx1"/>
                        </a:solidFill>
                        <a:latin typeface="Cambria Math" panose="02040503050406030204" pitchFamily="18" charset="0"/>
                      </a:rPr>
                      <m:t>=</m:t>
                    </m:r>
                    <m:r>
                      <a:rPr lang="en-CA" i="1" smtClean="0">
                        <a:solidFill>
                          <a:schemeClr val="tx1"/>
                        </a:solidFill>
                        <a:latin typeface="Cambria Math" panose="02040503050406030204" pitchFamily="18" charset="0"/>
                        <a:ea typeface="Cambria Math" panose="02040503050406030204" pitchFamily="18" charset="0"/>
                      </a:rPr>
                      <m:t>𝛼</m:t>
                    </m:r>
                    <m:nary>
                      <m:naryPr>
                        <m:chr m:val="∑"/>
                        <m:supHide m:val="on"/>
                        <m:ctrlPr>
                          <a:rPr lang="en-CA" i="1" smtClean="0">
                            <a:solidFill>
                              <a:schemeClr val="tx1"/>
                            </a:solidFill>
                            <a:latin typeface="Cambria Math" panose="02040503050406030204" pitchFamily="18" charset="0"/>
                            <a:ea typeface="Cambria Math" panose="02040503050406030204" pitchFamily="18" charset="0"/>
                          </a:rPr>
                        </m:ctrlPr>
                      </m:naryPr>
                      <m:sub>
                        <m:r>
                          <m:rPr>
                            <m:brk m:alnAt="7"/>
                          </m:rPr>
                          <a:rPr lang="en-CA" b="0" i="1" smtClean="0">
                            <a:solidFill>
                              <a:schemeClr val="tx1"/>
                            </a:solidFill>
                            <a:latin typeface="Cambria Math" panose="02040503050406030204" pitchFamily="18" charset="0"/>
                            <a:ea typeface="Cambria Math" panose="02040503050406030204" pitchFamily="18" charset="0"/>
                          </a:rPr>
                          <m:t>𝑗</m:t>
                        </m:r>
                      </m:sub>
                      <m:sup/>
                      <m:e>
                        <m:sSub>
                          <m:sSubPr>
                            <m:ctrlPr>
                              <a:rPr lang="en-CA" i="1" smtClean="0">
                                <a:solidFill>
                                  <a:schemeClr val="tx1"/>
                                </a:solidFill>
                                <a:latin typeface="Cambria Math" panose="02040503050406030204" pitchFamily="18" charset="0"/>
                                <a:ea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𝑤</m:t>
                            </m:r>
                          </m:e>
                          <m:sub>
                            <m:r>
                              <a:rPr lang="en-CA" b="0" i="1" smtClean="0">
                                <a:solidFill>
                                  <a:schemeClr val="tx1"/>
                                </a:solidFill>
                                <a:latin typeface="Cambria Math" panose="02040503050406030204" pitchFamily="18" charset="0"/>
                                <a:ea typeface="Cambria Math" panose="02040503050406030204" pitchFamily="18" charset="0"/>
                              </a:rPr>
                              <m:t>𝑖𝑗</m:t>
                            </m:r>
                          </m:sub>
                        </m:sSub>
                      </m:e>
                    </m:nary>
                    <m:sSub>
                      <m:sSubPr>
                        <m:ctrlPr>
                          <a:rPr lang="en-CA" i="1" smtClean="0">
                            <a:solidFill>
                              <a:schemeClr val="tx1"/>
                            </a:solidFill>
                            <a:latin typeface="Cambria Math" panose="02040503050406030204" pitchFamily="18" charset="0"/>
                            <a:ea typeface="Cambria Math" panose="02040503050406030204" pitchFamily="18" charset="0"/>
                          </a:rPr>
                        </m:ctrlPr>
                      </m:sSubPr>
                      <m:e>
                        <m:r>
                          <a:rPr lang="en-CA" b="0" i="1" smtClean="0">
                            <a:solidFill>
                              <a:schemeClr val="tx1"/>
                            </a:solidFill>
                            <a:latin typeface="Cambria Math" panose="02040503050406030204" pitchFamily="18" charset="0"/>
                            <a:ea typeface="Cambria Math" panose="02040503050406030204" pitchFamily="18" charset="0"/>
                          </a:rPr>
                          <m:t>𝜀</m:t>
                        </m:r>
                      </m:e>
                      <m:sub>
                        <m:r>
                          <a:rPr lang="en-CA" b="0" i="1" smtClean="0">
                            <a:solidFill>
                              <a:schemeClr val="tx1"/>
                            </a:solidFill>
                            <a:latin typeface="Cambria Math" panose="02040503050406030204" pitchFamily="18" charset="0"/>
                            <a:ea typeface="Cambria Math" panose="02040503050406030204" pitchFamily="18" charset="0"/>
                          </a:rPr>
                          <m:t>𝑗</m:t>
                        </m:r>
                      </m:sub>
                    </m:sSub>
                    <m:r>
                      <a:rPr lang="en-CA" b="0" i="1" smtClean="0">
                        <a:solidFill>
                          <a:schemeClr val="tx1"/>
                        </a:solidFill>
                        <a:latin typeface="Cambria Math" panose="02040503050406030204" pitchFamily="18" charset="0"/>
                        <a:ea typeface="Cambria Math" panose="02040503050406030204" pitchFamily="18" charset="0"/>
                      </a:rPr>
                      <m:t>+</m:t>
                    </m:r>
                    <m:sSub>
                      <m:sSubPr>
                        <m:ctrlPr>
                          <a:rPr lang="en-CA" i="1">
                            <a:solidFill>
                              <a:schemeClr val="tx1"/>
                            </a:solidFill>
                            <a:latin typeface="Cambria Math" panose="02040503050406030204" pitchFamily="18" charset="0"/>
                            <a:ea typeface="Cambria Math" panose="02040503050406030204" pitchFamily="18" charset="0"/>
                          </a:rPr>
                        </m:ctrlPr>
                      </m:sSubPr>
                      <m:e>
                        <m:r>
                          <a:rPr lang="en-CA" i="1" smtClean="0">
                            <a:solidFill>
                              <a:schemeClr val="tx1"/>
                            </a:solidFill>
                            <a:latin typeface="Cambria Math" panose="02040503050406030204" pitchFamily="18" charset="0"/>
                            <a:ea typeface="Cambria Math" panose="02040503050406030204" pitchFamily="18" charset="0"/>
                          </a:rPr>
                          <m:t>𝜇</m:t>
                        </m:r>
                      </m:e>
                      <m:sub>
                        <m:r>
                          <a:rPr lang="en-CA" i="1">
                            <a:solidFill>
                              <a:schemeClr val="tx1"/>
                            </a:solidFill>
                            <a:latin typeface="Cambria Math" panose="02040503050406030204" pitchFamily="18" charset="0"/>
                            <a:ea typeface="Cambria Math" panose="02040503050406030204" pitchFamily="18" charset="0"/>
                          </a:rPr>
                          <m:t>𝑖</m:t>
                        </m:r>
                      </m:sub>
                    </m:sSub>
                  </m:oMath>
                </a14:m>
                <a:r>
                  <a:rPr lang="en-CA" dirty="0">
                    <a:solidFill>
                      <a:schemeClr val="tx1"/>
                    </a:solidFill>
                  </a:rPr>
                  <a:t>   </a:t>
                </a:r>
                <a:r>
                  <a:rPr lang="en-CA" sz="2400" dirty="0"/>
                  <a:t>spatial autoregressive errors</a:t>
                </a:r>
              </a:p>
              <a:p>
                <a:pPr marL="360000" indent="0">
                  <a:spcAft>
                    <a:spcPts val="1200"/>
                  </a:spcAft>
                  <a:buNone/>
                </a:pPr>
                <a:r>
                  <a:rPr lang="en-CA" sz="2400" dirty="0">
                    <a:solidFill>
                      <a:schemeClr val="tx1"/>
                    </a:solidFill>
                  </a:rPr>
                  <a:t>where</a:t>
                </a:r>
                <a14:m>
                  <m:oMath xmlns:m="http://schemas.openxmlformats.org/officeDocument/2006/math">
                    <m:r>
                      <a:rPr lang="en-CA" sz="2400" b="0" i="0" smtClean="0">
                        <a:solidFill>
                          <a:schemeClr val="tx1"/>
                        </a:solidFill>
                        <a:latin typeface="Cambria Math" panose="02040503050406030204" pitchFamily="18" charset="0"/>
                        <a:ea typeface="Cambria Math" panose="02040503050406030204" pitchFamily="18" charset="0"/>
                      </a:rPr>
                      <m:t> </m:t>
                    </m:r>
                    <m:r>
                      <a:rPr lang="en-CA" sz="2400" i="1">
                        <a:solidFill>
                          <a:schemeClr val="tx1"/>
                        </a:solidFill>
                        <a:latin typeface="Cambria Math" panose="02040503050406030204" pitchFamily="18" charset="0"/>
                        <a:ea typeface="Cambria Math" panose="02040503050406030204" pitchFamily="18" charset="0"/>
                      </a:rPr>
                      <m:t>𝛼</m:t>
                    </m:r>
                    <m:r>
                      <a:rPr lang="en-CA" sz="2400" b="0" i="1" smtClean="0">
                        <a:solidFill>
                          <a:schemeClr val="tx1"/>
                        </a:solidFill>
                        <a:latin typeface="Cambria Math" panose="02040503050406030204" pitchFamily="18" charset="0"/>
                        <a:ea typeface="Cambria Math" panose="02040503050406030204" pitchFamily="18" charset="0"/>
                      </a:rPr>
                      <m:t> </m:t>
                    </m:r>
                  </m:oMath>
                </a14:m>
                <a:r>
                  <a:rPr lang="en-CA" sz="2400" dirty="0">
                    <a:solidFill>
                      <a:schemeClr val="tx1"/>
                    </a:solidFill>
                  </a:rPr>
                  <a:t>is a spatial autoregressive term, </a:t>
                </a:r>
                <a14:m>
                  <m:oMath xmlns:m="http://schemas.openxmlformats.org/officeDocument/2006/math">
                    <m:sSub>
                      <m:sSubPr>
                        <m:ctrlPr>
                          <a:rPr lang="en-CA" sz="2400" i="1">
                            <a:solidFill>
                              <a:schemeClr val="tx1"/>
                            </a:solidFill>
                            <a:latin typeface="Cambria Math" panose="02040503050406030204" pitchFamily="18" charset="0"/>
                            <a:ea typeface="Cambria Math" panose="02040503050406030204" pitchFamily="18" charset="0"/>
                          </a:rPr>
                        </m:ctrlPr>
                      </m:sSubPr>
                      <m:e>
                        <m:r>
                          <a:rPr lang="en-CA" sz="2400" i="1">
                            <a:solidFill>
                              <a:schemeClr val="tx1"/>
                            </a:solidFill>
                            <a:latin typeface="Cambria Math" panose="02040503050406030204" pitchFamily="18" charset="0"/>
                            <a:ea typeface="Cambria Math" panose="02040503050406030204" pitchFamily="18" charset="0"/>
                          </a:rPr>
                          <m:t>𝑤</m:t>
                        </m:r>
                      </m:e>
                      <m:sub>
                        <m:r>
                          <a:rPr lang="en-CA" sz="2400" i="1">
                            <a:solidFill>
                              <a:schemeClr val="tx1"/>
                            </a:solidFill>
                            <a:latin typeface="Cambria Math" panose="02040503050406030204" pitchFamily="18" charset="0"/>
                            <a:ea typeface="Cambria Math" panose="02040503050406030204" pitchFamily="18" charset="0"/>
                          </a:rPr>
                          <m:t>𝑖𝑗</m:t>
                        </m:r>
                      </m:sub>
                    </m:sSub>
                    <m:r>
                      <a:rPr lang="en-CA" sz="2400" i="1">
                        <a:solidFill>
                          <a:schemeClr val="tx1"/>
                        </a:solidFill>
                        <a:latin typeface="Cambria Math" panose="02040503050406030204" pitchFamily="18" charset="0"/>
                        <a:ea typeface="Cambria Math" panose="02040503050406030204" pitchFamily="18" charset="0"/>
                      </a:rPr>
                      <m:t> </m:t>
                    </m:r>
                  </m:oMath>
                </a14:m>
                <a:r>
                  <a:rPr lang="en-CA" sz="2400" dirty="0">
                    <a:solidFill>
                      <a:schemeClr val="tx1"/>
                    </a:solidFill>
                  </a:rPr>
                  <a:t>is the spatial weights matrix for each of the </a:t>
                </a:r>
                <a:r>
                  <a:rPr lang="en-CA" sz="2400" i="1" dirty="0">
                    <a:solidFill>
                      <a:schemeClr val="tx1"/>
                    </a:solidFill>
                    <a:latin typeface="Cambria Math" panose="02040503050406030204" pitchFamily="18" charset="0"/>
                    <a:ea typeface="Cambria Math" panose="02040503050406030204" pitchFamily="18" charset="0"/>
                  </a:rPr>
                  <a:t>j</a:t>
                </a:r>
                <a:r>
                  <a:rPr lang="en-CA" sz="2400" dirty="0">
                    <a:solidFill>
                      <a:schemeClr val="tx1"/>
                    </a:solidFill>
                  </a:rPr>
                  <a:t> neighbours of location </a:t>
                </a:r>
                <a:r>
                  <a:rPr lang="en-CA" sz="2400" i="1" dirty="0" err="1">
                    <a:solidFill>
                      <a:schemeClr val="tx1"/>
                    </a:solidFill>
                    <a:latin typeface="Cambria Math" panose="02040503050406030204" pitchFamily="18" charset="0"/>
                    <a:ea typeface="Cambria Math" panose="02040503050406030204" pitchFamily="18" charset="0"/>
                  </a:rPr>
                  <a:t>i</a:t>
                </a:r>
                <a:r>
                  <a:rPr lang="en-CA" sz="2400" i="1" dirty="0">
                    <a:solidFill>
                      <a:schemeClr val="tx1"/>
                    </a:solidFill>
                    <a:latin typeface="Cambria Math" panose="02040503050406030204" pitchFamily="18" charset="0"/>
                    <a:ea typeface="Cambria Math" panose="02040503050406030204" pitchFamily="18" charset="0"/>
                  </a:rPr>
                  <a:t>, </a:t>
                </a:r>
                <a:r>
                  <a:rPr lang="en-CA" sz="2400" dirty="0">
                    <a:solidFill>
                      <a:schemeClr val="tx1"/>
                    </a:solidFill>
                    <a:ea typeface="Cambria Math" panose="02040503050406030204" pitchFamily="18" charset="0"/>
                  </a:rPr>
                  <a:t>and </a:t>
                </a:r>
                <a14:m>
                  <m:oMath xmlns:m="http://schemas.openxmlformats.org/officeDocument/2006/math">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𝜇</m:t>
                        </m:r>
                      </m:e>
                      <m:sub>
                        <m:r>
                          <a:rPr lang="en-CA" sz="2400" i="1">
                            <a:latin typeface="Cambria Math" panose="02040503050406030204" pitchFamily="18" charset="0"/>
                            <a:ea typeface="Cambria Math" panose="02040503050406030204" pitchFamily="18" charset="0"/>
                          </a:rPr>
                          <m:t>𝑖</m:t>
                        </m:r>
                      </m:sub>
                    </m:sSub>
                  </m:oMath>
                </a14:m>
                <a:r>
                  <a:rPr lang="en-CA" sz="2400" dirty="0"/>
                  <a:t> </a:t>
                </a:r>
                <a:r>
                  <a:rPr lang="en-CA" sz="2400" dirty="0">
                    <a:solidFill>
                      <a:schemeClr val="tx1"/>
                    </a:solidFill>
                    <a:ea typeface="Cambria Math" panose="02040503050406030204" pitchFamily="18" charset="0"/>
                  </a:rPr>
                  <a:t>is the random error term</a:t>
                </a:r>
                <a:endParaRPr lang="en-CA" sz="2400" dirty="0">
                  <a:solidFill>
                    <a:schemeClr val="tx1"/>
                  </a:solidFill>
                  <a:latin typeface="Cambria Math" panose="02040503050406030204" pitchFamily="18" charset="0"/>
                  <a:ea typeface="Cambria Math" panose="02040503050406030204" pitchFamily="18" charset="0"/>
                </a:endParaRPr>
              </a:p>
              <a:p>
                <a:pPr>
                  <a:spcAft>
                    <a:spcPts val="1200"/>
                  </a:spcAft>
                </a:pPr>
                <a:r>
                  <a:rPr lang="en-CA" dirty="0"/>
                  <a:t>The spatial error approach can model spatial autocorrelations in a number of ways, including conditional autoregressive (CAR) and spatial moving average (SMA)</a:t>
                </a:r>
              </a:p>
              <a:p>
                <a:pPr marL="360000" indent="0">
                  <a:spcAft>
                    <a:spcPts val="1200"/>
                  </a:spcAft>
                  <a:buNone/>
                </a:pPr>
                <a:endParaRPr lang="en-CA" sz="2400" i="1" dirty="0">
                  <a:latin typeface="Cambria Math" panose="02040503050406030204" pitchFamily="18" charset="0"/>
                  <a:ea typeface="Cambria Math"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2"/>
                <a:stretch>
                  <a:fillRect l="-1005" t="-2474" r="-155"/>
                </a:stretch>
              </a:blipFill>
            </p:spPr>
            <p:txBody>
              <a:bodyPr/>
              <a:lstStyle/>
              <a:p>
                <a:r>
                  <a:rPr lang="en-CA">
                    <a:noFill/>
                  </a:rPr>
                  <a:t> </a:t>
                </a:r>
              </a:p>
            </p:txBody>
          </p:sp>
        </mc:Fallback>
      </mc:AlternateContent>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9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F5D2-8381-41A2-8480-726267D239AA}"/>
              </a:ext>
            </a:extLst>
          </p:cNvPr>
          <p:cNvSpPr>
            <a:spLocks noGrp="1"/>
          </p:cNvSpPr>
          <p:nvPr>
            <p:ph type="title"/>
          </p:nvPr>
        </p:nvSpPr>
        <p:spPr>
          <a:xfrm>
            <a:off x="395536" y="188640"/>
            <a:ext cx="7910264" cy="1008112"/>
          </a:xfrm>
        </p:spPr>
        <p:txBody>
          <a:bodyPr/>
          <a:lstStyle/>
          <a:p>
            <a:r>
              <a:rPr lang="en-US"/>
              <a:t>Workshop Instructor</a:t>
            </a:r>
          </a:p>
        </p:txBody>
      </p:sp>
      <p:sp>
        <p:nvSpPr>
          <p:cNvPr id="3" name="Content Placeholder 2">
            <a:extLst>
              <a:ext uri="{FF2B5EF4-FFF2-40B4-BE49-F238E27FC236}">
                <a16:creationId xmlns:a16="http://schemas.microsoft.com/office/drawing/2014/main" id="{EE47F347-9797-4933-8485-059EBBAC4C9D}"/>
              </a:ext>
            </a:extLst>
          </p:cNvPr>
          <p:cNvSpPr>
            <a:spLocks noGrp="1"/>
          </p:cNvSpPr>
          <p:nvPr>
            <p:ph idx="1"/>
          </p:nvPr>
        </p:nvSpPr>
        <p:spPr>
          <a:xfrm>
            <a:off x="395536" y="1447800"/>
            <a:ext cx="8280920" cy="4543400"/>
          </a:xfrm>
        </p:spPr>
        <p:txBody>
          <a:bodyPr>
            <a:normAutofit fontScale="92500" lnSpcReduction="10000"/>
          </a:bodyPr>
          <a:lstStyle/>
          <a:p>
            <a:pPr marL="0" indent="0">
              <a:buNone/>
            </a:pPr>
            <a:r>
              <a:rPr lang="en-US" sz="3300" b="1" dirty="0"/>
              <a:t>Michael Otterstatter</a:t>
            </a:r>
          </a:p>
          <a:p>
            <a:r>
              <a:rPr lang="en-US" dirty="0"/>
              <a:t>Senior Scientist at the BC Centre for Disease Control and an Assistant Clinical Professor in the School of Population and Public Health at University of British Columbia</a:t>
            </a:r>
          </a:p>
          <a:p>
            <a:r>
              <a:rPr lang="en-US" dirty="0"/>
              <a:t>His research and teaching focus on theory and methods for the analysis, modeling and visualization of health data</a:t>
            </a:r>
          </a:p>
          <a:p>
            <a:r>
              <a:rPr lang="en-US" dirty="0"/>
              <a:t>He holds a doctorate from the University of Toronto, as well as MSc and BSc degrees from the University of Calgary</a:t>
            </a:r>
          </a:p>
          <a:p>
            <a:r>
              <a:rPr lang="en-US" dirty="0"/>
              <a:t>Previously, Dr. Otterstatter worked in cancer surveillance with the Public Health Agency of Canada in Ottawa</a:t>
            </a:r>
          </a:p>
        </p:txBody>
      </p:sp>
      <p:sp>
        <p:nvSpPr>
          <p:cNvPr id="4" name="Slide Number Placeholder 3">
            <a:extLst>
              <a:ext uri="{FF2B5EF4-FFF2-40B4-BE49-F238E27FC236}">
                <a16:creationId xmlns:a16="http://schemas.microsoft.com/office/drawing/2014/main" id="{53C5A442-A42F-4221-8A8A-8726DFBC8083}"/>
              </a:ext>
            </a:extLst>
          </p:cNvPr>
          <p:cNvSpPr>
            <a:spLocks noGrp="1"/>
          </p:cNvSpPr>
          <p:nvPr>
            <p:ph type="sldNum" sz="quarter" idx="12"/>
          </p:nvPr>
        </p:nvSpPr>
        <p:spPr/>
        <p:txBody>
          <a:bodyPr/>
          <a:lstStyle/>
          <a:p>
            <a:fld id="{C4A63B03-CE8E-41A3-ABC0-E6682684ECE7}" type="slidenum">
              <a:rPr lang="en-US" smtClean="0"/>
              <a:pPr/>
              <a:t>18</a:t>
            </a:fld>
            <a:endParaRPr lang="en-US"/>
          </a:p>
        </p:txBody>
      </p:sp>
    </p:spTree>
    <p:extLst>
      <p:ext uri="{BB962C8B-B14F-4D97-AF65-F5344CB8AC3E}">
        <p14:creationId xmlns:p14="http://schemas.microsoft.com/office/powerpoint/2010/main" val="29497483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B052-5469-4B57-8905-BE04B73B0315}"/>
              </a:ext>
            </a:extLst>
          </p:cNvPr>
          <p:cNvSpPr>
            <a:spLocks noGrp="1"/>
          </p:cNvSpPr>
          <p:nvPr>
            <p:ph type="title"/>
          </p:nvPr>
        </p:nvSpPr>
        <p:spPr/>
        <p:txBody>
          <a:bodyPr/>
          <a:lstStyle/>
          <a:p>
            <a:r>
              <a:rPr lang="en-CA" dirty="0"/>
              <a:t>Structure of spatial regression models</a:t>
            </a:r>
          </a:p>
        </p:txBody>
      </p:sp>
      <p:sp>
        <p:nvSpPr>
          <p:cNvPr id="3" name="Content Placeholder 2">
            <a:extLst>
              <a:ext uri="{FF2B5EF4-FFF2-40B4-BE49-F238E27FC236}">
                <a16:creationId xmlns:a16="http://schemas.microsoft.com/office/drawing/2014/main" id="{3BB69E27-C215-4E5A-8C4E-49C71E3FED5B}"/>
              </a:ext>
            </a:extLst>
          </p:cNvPr>
          <p:cNvSpPr>
            <a:spLocks noGrp="1"/>
          </p:cNvSpPr>
          <p:nvPr>
            <p:ph idx="1"/>
          </p:nvPr>
        </p:nvSpPr>
        <p:spPr/>
        <p:txBody>
          <a:bodyPr/>
          <a:lstStyle/>
          <a:p>
            <a:r>
              <a:rPr lang="en-CA" sz="2400" dirty="0"/>
              <a:t>Spatial autoregressive models can be implemented in R using the </a:t>
            </a:r>
            <a:r>
              <a:rPr lang="en-CA" sz="2000" dirty="0" err="1">
                <a:latin typeface="Courier New" panose="02070309020205020404" pitchFamily="49" charset="0"/>
                <a:cs typeface="Courier New" panose="02070309020205020404" pitchFamily="49" charset="0"/>
              </a:rPr>
              <a:t>spdep</a:t>
            </a:r>
            <a:r>
              <a:rPr lang="en-CA" sz="2400" dirty="0"/>
              <a:t> package, similar to ordinary linear models with the </a:t>
            </a:r>
            <a:r>
              <a:rPr lang="en-CA" sz="2000" dirty="0" err="1">
                <a:latin typeface="Courier New" panose="02070309020205020404" pitchFamily="49" charset="0"/>
                <a:cs typeface="Courier New" panose="02070309020205020404" pitchFamily="49" charset="0"/>
              </a:rPr>
              <a:t>lm</a:t>
            </a:r>
            <a:r>
              <a:rPr lang="en-CA" sz="2400" dirty="0"/>
              <a:t> function in base R</a:t>
            </a:r>
          </a:p>
          <a:p>
            <a:pPr marL="457200" lvl="1" indent="0">
              <a:spcBef>
                <a:spcPts val="2400"/>
              </a:spcBef>
              <a:spcAft>
                <a:spcPts val="1200"/>
              </a:spcAft>
              <a:buNone/>
            </a:pPr>
            <a:r>
              <a:rPr lang="en-CA" sz="1800" dirty="0" err="1">
                <a:latin typeface="Courier New" panose="02070309020205020404" pitchFamily="49" charset="0"/>
                <a:cs typeface="Courier New" panose="02070309020205020404" pitchFamily="49" charset="0"/>
              </a:rPr>
              <a:t>lm</a:t>
            </a:r>
            <a:r>
              <a:rPr lang="en-CA" sz="1800" dirty="0">
                <a:latin typeface="Courier New" panose="02070309020205020404" pitchFamily="49" charset="0"/>
                <a:cs typeface="Courier New" panose="02070309020205020404" pitchFamily="49" charset="0"/>
              </a:rPr>
              <a:t>(events ~ var1 + var2, data = </a:t>
            </a:r>
            <a:r>
              <a:rPr lang="en-CA" sz="1800" dirty="0" err="1">
                <a:latin typeface="Courier New" panose="02070309020205020404" pitchFamily="49" charset="0"/>
                <a:cs typeface="Courier New" panose="02070309020205020404" pitchFamily="49" charset="0"/>
              </a:rPr>
              <a:t>my_data</a:t>
            </a:r>
            <a:r>
              <a:rPr lang="en-CA" sz="1800" dirty="0">
                <a:latin typeface="Courier New" panose="02070309020205020404" pitchFamily="49" charset="0"/>
                <a:cs typeface="Courier New" panose="02070309020205020404" pitchFamily="49" charset="0"/>
              </a:rPr>
              <a:t>)</a:t>
            </a:r>
          </a:p>
          <a:p>
            <a:pPr marL="457200" lvl="1" indent="0">
              <a:spcBef>
                <a:spcPts val="1200"/>
              </a:spcBef>
              <a:spcAft>
                <a:spcPts val="1200"/>
              </a:spcAft>
              <a:buNone/>
            </a:pPr>
            <a:r>
              <a:rPr lang="en-CA" sz="1800" dirty="0" err="1">
                <a:latin typeface="Courier New" panose="02070309020205020404" pitchFamily="49" charset="0"/>
                <a:cs typeface="Courier New" panose="02070309020205020404" pitchFamily="49" charset="0"/>
              </a:rPr>
              <a:t>lagsarlm</a:t>
            </a:r>
            <a:r>
              <a:rPr lang="en-CA" sz="1800" dirty="0">
                <a:latin typeface="Courier New" panose="02070309020205020404" pitchFamily="49" charset="0"/>
                <a:cs typeface="Courier New" panose="02070309020205020404" pitchFamily="49" charset="0"/>
              </a:rPr>
              <a:t>(events ~ var1 + var2, data = </a:t>
            </a:r>
            <a:r>
              <a:rPr lang="en-CA" sz="1800" dirty="0" err="1">
                <a:latin typeface="Courier New" panose="02070309020205020404" pitchFamily="49" charset="0"/>
                <a:cs typeface="Courier New" panose="02070309020205020404" pitchFamily="49" charset="0"/>
              </a:rPr>
              <a:t>my_data</a:t>
            </a:r>
            <a:r>
              <a:rPr lang="en-CA" sz="1800" dirty="0">
                <a:latin typeface="Courier New" panose="02070309020205020404" pitchFamily="49" charset="0"/>
                <a:cs typeface="Courier New" panose="02070309020205020404" pitchFamily="49" charset="0"/>
              </a:rPr>
              <a:t>, </a:t>
            </a:r>
            <a:br>
              <a:rPr lang="en-CA" sz="1800" dirty="0">
                <a:latin typeface="Courier New" panose="02070309020205020404" pitchFamily="49" charset="0"/>
                <a:cs typeface="Courier New" panose="02070309020205020404" pitchFamily="49" charset="0"/>
              </a:rPr>
            </a:br>
            <a:r>
              <a:rPr lang="en-CA" sz="1800" dirty="0">
                <a:latin typeface="Courier New" panose="02070309020205020404" pitchFamily="49" charset="0"/>
                <a:cs typeface="Courier New" panose="02070309020205020404" pitchFamily="49" charset="0"/>
              </a:rPr>
              <a:t>                  </a:t>
            </a:r>
            <a:r>
              <a:rPr lang="en-CA" sz="1800" dirty="0" err="1">
                <a:latin typeface="Courier New" panose="02070309020205020404" pitchFamily="49" charset="0"/>
                <a:cs typeface="Courier New" panose="02070309020205020404" pitchFamily="49" charset="0"/>
              </a:rPr>
              <a:t>listw</a:t>
            </a:r>
            <a:r>
              <a:rPr lang="en-CA" sz="1800" dirty="0">
                <a:latin typeface="Courier New" panose="02070309020205020404" pitchFamily="49" charset="0"/>
                <a:cs typeface="Courier New" panose="02070309020205020404" pitchFamily="49" charset="0"/>
              </a:rPr>
              <a:t> = </a:t>
            </a:r>
            <a:r>
              <a:rPr lang="en-CA" sz="1800" dirty="0" err="1">
                <a:latin typeface="Courier New" panose="02070309020205020404" pitchFamily="49" charset="0"/>
                <a:cs typeface="Courier New" panose="02070309020205020404" pitchFamily="49" charset="0"/>
              </a:rPr>
              <a:t>my_spatial_weights</a:t>
            </a:r>
            <a:r>
              <a:rPr lang="en-CA" sz="1800" dirty="0">
                <a:latin typeface="Courier New" panose="02070309020205020404" pitchFamily="49" charset="0"/>
                <a:cs typeface="Courier New" panose="02070309020205020404" pitchFamily="49" charset="0"/>
              </a:rPr>
              <a:t>)</a:t>
            </a:r>
          </a:p>
          <a:p>
            <a:endParaRPr lang="en-CA" dirty="0"/>
          </a:p>
        </p:txBody>
      </p:sp>
      <p:sp>
        <p:nvSpPr>
          <p:cNvPr id="4" name="Slide Number Placeholder 3">
            <a:extLst>
              <a:ext uri="{FF2B5EF4-FFF2-40B4-BE49-F238E27FC236}">
                <a16:creationId xmlns:a16="http://schemas.microsoft.com/office/drawing/2014/main" id="{B8C4DB5D-0C67-42B6-B0D0-077C9CC8DD2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CE5E2996-246B-47BB-933C-4344695416F6}"/>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7079752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normAutofit fontScale="90000"/>
          </a:bodyPr>
          <a:lstStyle/>
          <a:p>
            <a:r>
              <a:rPr lang="en-CA" dirty="0"/>
              <a:t>Applications of spatial regression models</a:t>
            </a:r>
          </a:p>
        </p:txBody>
      </p:sp>
      <p:sp>
        <p:nvSpPr>
          <p:cNvPr id="6" name="Content Placeholder 5"/>
          <p:cNvSpPr>
            <a:spLocks noGrp="1"/>
          </p:cNvSpPr>
          <p:nvPr>
            <p:ph idx="1"/>
          </p:nvPr>
        </p:nvSpPr>
        <p:spPr/>
        <p:txBody>
          <a:bodyPr/>
          <a:lstStyle/>
          <a:p>
            <a:r>
              <a:rPr lang="en-CA" dirty="0"/>
              <a:t>Disease mapping, adjusted for covariates (e.g., population size and structure)</a:t>
            </a:r>
          </a:p>
          <a:p>
            <a:r>
              <a:rPr lang="en-CA" dirty="0"/>
              <a:t>Risk assessment – identifying areas of unusually high or low rates, given background distribution of covariates (e.g., </a:t>
            </a:r>
            <a:r>
              <a:rPr lang="en-CA" dirty="0" err="1"/>
              <a:t>sociodemographics</a:t>
            </a:r>
            <a:r>
              <a:rPr lang="en-CA" dirty="0"/>
              <a:t>)</a:t>
            </a:r>
          </a:p>
          <a:p>
            <a:r>
              <a:rPr lang="en-CA" dirty="0"/>
              <a:t>Stabilization/interpolation of rates for areas with small counts or missing values</a:t>
            </a:r>
          </a:p>
          <a:p>
            <a:r>
              <a:rPr lang="en-CA" dirty="0"/>
              <a:t>Spatial epidemiology – identifying and understanding causal (or at least associational) relationships, e.g., key drivers of spatial distribution of health events</a:t>
            </a:r>
          </a:p>
          <a:p>
            <a:r>
              <a:rPr lang="en-CA" dirty="0"/>
              <a:t>Others?</a:t>
            </a:r>
          </a:p>
          <a:p>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9094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lstStyle/>
          <a:p>
            <a:r>
              <a:rPr lang="en-CA"/>
              <a:t>It </a:t>
            </a:r>
            <a:r>
              <a:rPr lang="en-CA" dirty="0"/>
              <a:t>is important to conduct standard diagnostic tests of model assumptions (e.g., analysis and plotting of residuals) for spatial regressions, plus inspection of spatial patterns in residuals</a:t>
            </a:r>
          </a:p>
          <a:p>
            <a:r>
              <a:rPr lang="en-CA" dirty="0"/>
              <a:t>Covariates in spatial regression models must be interpreted carefully – spatial variation in an outcome may be due to spatial variation in predictors and/or inherent spatial variation in the outcome itself</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5417" y="338948"/>
            <a:ext cx="1016391" cy="101639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3490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Content Placeholder 6"/>
          <p:cNvSpPr>
            <a:spLocks noGrp="1"/>
          </p:cNvSpPr>
          <p:nvPr>
            <p:ph idx="1"/>
          </p:nvPr>
        </p:nvSpPr>
        <p:spPr/>
        <p:txBody>
          <a:bodyPr/>
          <a:lstStyle/>
          <a:p>
            <a:r>
              <a:rPr lang="en-CA" dirty="0"/>
              <a:t>Banerjee, S., 2016. Spatial data analysis. Annual Review of Public Health, 37: 47-60.</a:t>
            </a:r>
          </a:p>
          <a:p>
            <a:r>
              <a:rPr lang="en-CA" dirty="0"/>
              <a:t>Fotheringham, A.S. and Rogerson, P.A., eds. 2008. The SAGE handbook of spatial analysis. Sage.</a:t>
            </a:r>
          </a:p>
          <a:p>
            <a:r>
              <a:rPr lang="en-CA" dirty="0"/>
              <a:t>Waller, L.A. and </a:t>
            </a:r>
            <a:r>
              <a:rPr lang="en-CA" dirty="0" err="1"/>
              <a:t>Gotway</a:t>
            </a:r>
            <a:r>
              <a:rPr lang="en-CA" dirty="0"/>
              <a:t>, C.A. 2004. Applied spatial statistics for public health data. John Wiley &amp; Sons.</a:t>
            </a:r>
          </a:p>
          <a:p>
            <a:endParaRPr lang="en-CA" dirty="0"/>
          </a:p>
        </p:txBody>
      </p:sp>
    </p:spTree>
    <p:extLst>
      <p:ext uri="{BB962C8B-B14F-4D97-AF65-F5344CB8AC3E}">
        <p14:creationId xmlns:p14="http://schemas.microsoft.com/office/powerpoint/2010/main" val="20374033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A10F-DAF8-414F-98AC-C3ADCCD39E3F}"/>
              </a:ext>
            </a:extLst>
          </p:cNvPr>
          <p:cNvSpPr>
            <a:spLocks noGrp="1"/>
          </p:cNvSpPr>
          <p:nvPr>
            <p:ph type="title"/>
          </p:nvPr>
        </p:nvSpPr>
        <p:spPr/>
        <p:txBody>
          <a:bodyPr/>
          <a:lstStyle/>
          <a:p>
            <a:r>
              <a:rPr lang="en-US" sz="6600" dirty="0"/>
              <a:t>Summary of Day #2</a:t>
            </a:r>
          </a:p>
        </p:txBody>
      </p:sp>
      <p:sp>
        <p:nvSpPr>
          <p:cNvPr id="3" name="Slide Number Placeholder 2">
            <a:extLst>
              <a:ext uri="{FF2B5EF4-FFF2-40B4-BE49-F238E27FC236}">
                <a16:creationId xmlns:a16="http://schemas.microsoft.com/office/drawing/2014/main" id="{D8D7D95C-8CEE-4B63-8C57-C04C88B6FE3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184</a:t>
            </a:fld>
            <a:endParaRPr kumimoji="0" lang="en-US" sz="1000" b="1" i="0" u="none" strike="noStrike" kern="1200" cap="none" spc="0" normalizeH="0" baseline="0" noProof="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40134938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A86E-51AF-428E-8787-1A4615FCFB79}"/>
              </a:ext>
            </a:extLst>
          </p:cNvPr>
          <p:cNvSpPr>
            <a:spLocks noGrp="1"/>
          </p:cNvSpPr>
          <p:nvPr>
            <p:ph type="title"/>
          </p:nvPr>
        </p:nvSpPr>
        <p:spPr/>
        <p:txBody>
          <a:bodyPr/>
          <a:lstStyle/>
          <a:p>
            <a:r>
              <a:rPr lang="en-US" dirty="0"/>
              <a:t>Next Steps </a:t>
            </a:r>
          </a:p>
        </p:txBody>
      </p:sp>
      <p:sp>
        <p:nvSpPr>
          <p:cNvPr id="3" name="Slide Number Placeholder 2">
            <a:extLst>
              <a:ext uri="{FF2B5EF4-FFF2-40B4-BE49-F238E27FC236}">
                <a16:creationId xmlns:a16="http://schemas.microsoft.com/office/drawing/2014/main" id="{73AC2C17-FE6B-4B5A-9BF0-1D5DFC63163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185</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3773885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5E38-E53D-41D9-B25D-4C22D448F1A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A7652D0-1EAA-4B6F-BD78-1A18DD3C3E68}"/>
              </a:ext>
            </a:extLst>
          </p:cNvPr>
          <p:cNvSpPr>
            <a:spLocks noGrp="1"/>
          </p:cNvSpPr>
          <p:nvPr>
            <p:ph idx="1"/>
          </p:nvPr>
        </p:nvSpPr>
        <p:spPr>
          <a:xfrm>
            <a:off x="395536" y="1628800"/>
            <a:ext cx="8280920" cy="4727550"/>
          </a:xfrm>
        </p:spPr>
        <p:txBody>
          <a:bodyPr>
            <a:normAutofit fontScale="85000" lnSpcReduction="10000"/>
          </a:bodyPr>
          <a:lstStyle/>
          <a:p>
            <a:pPr fontAlgn="base"/>
            <a:r>
              <a:rPr lang="en-CA" u="sng" dirty="0"/>
              <a:t>Online collaborative space that will house workshop materials</a:t>
            </a:r>
          </a:p>
          <a:p>
            <a:pPr lvl="1" indent="-342900" fontAlgn="base">
              <a:buFontTx/>
              <a:buChar char="-"/>
            </a:pPr>
            <a:r>
              <a:rPr lang="en-CA" dirty="0"/>
              <a:t>Audio recordings, presentations, additional resources</a:t>
            </a:r>
          </a:p>
          <a:p>
            <a:pPr lvl="1" indent="-342900" fontAlgn="base">
              <a:buFontTx/>
              <a:buChar char="-"/>
            </a:pPr>
            <a:endParaRPr lang="en-US" dirty="0"/>
          </a:p>
          <a:p>
            <a:pPr lvl="0" fontAlgn="base"/>
            <a:r>
              <a:rPr lang="en-CA" u="sng" dirty="0"/>
              <a:t>Participants can connect with Michael for on-going support with geospatial analysis</a:t>
            </a:r>
          </a:p>
          <a:p>
            <a:pPr marL="400050" lvl="1" indent="0" fontAlgn="base">
              <a:buNone/>
            </a:pPr>
            <a:r>
              <a:rPr lang="en-CA" dirty="0"/>
              <a:t>- Support will be provided until March 2020</a:t>
            </a:r>
          </a:p>
          <a:p>
            <a:pPr lvl="0" fontAlgn="base"/>
            <a:endParaRPr lang="en-US" u="sng" dirty="0"/>
          </a:p>
          <a:p>
            <a:pPr lvl="0" fontAlgn="base"/>
            <a:r>
              <a:rPr lang="en-CA" u="sng" dirty="0"/>
              <a:t>Joint Analytic </a:t>
            </a:r>
            <a:r>
              <a:rPr lang="en-CA" u="sng"/>
              <a:t>Project Webinar</a:t>
            </a:r>
            <a:endParaRPr lang="en-CA" u="sng" dirty="0"/>
          </a:p>
          <a:p>
            <a:pPr lvl="1" indent="-342900" fontAlgn="base">
              <a:buFontTx/>
              <a:buChar char="-"/>
            </a:pPr>
            <a:r>
              <a:rPr lang="en-CA" dirty="0"/>
              <a:t>Will occur early October 2019</a:t>
            </a:r>
          </a:p>
          <a:p>
            <a:pPr marL="0" indent="0" fontAlgn="base">
              <a:buNone/>
            </a:pPr>
            <a:endParaRPr lang="en-CA" sz="3000" b="1" dirty="0"/>
          </a:p>
          <a:p>
            <a:pPr marL="0" indent="0" algn="ctr" fontAlgn="base">
              <a:buNone/>
            </a:pPr>
            <a:r>
              <a:rPr lang="en-CA" sz="3000" b="1" dirty="0"/>
              <a:t>Post-workshop evaluation will be emailed </a:t>
            </a:r>
          </a:p>
          <a:p>
            <a:pPr marL="0" indent="0" algn="ctr" fontAlgn="base">
              <a:buNone/>
            </a:pPr>
            <a:r>
              <a:rPr lang="en-CA" sz="3000" b="1" dirty="0"/>
              <a:t>by Sept 18</a:t>
            </a:r>
            <a:r>
              <a:rPr lang="en-CA" sz="3000" b="1" baseline="30000" dirty="0"/>
              <a:t>th</a:t>
            </a:r>
            <a:r>
              <a:rPr lang="en-CA" sz="3000" b="1" dirty="0"/>
              <a:t>, 2019</a:t>
            </a:r>
          </a:p>
          <a:p>
            <a:pPr lvl="1" indent="-342900" fontAlgn="base">
              <a:buFontTx/>
              <a:buChar char="-"/>
            </a:pPr>
            <a:endParaRPr lang="en-US" dirty="0"/>
          </a:p>
          <a:p>
            <a:endParaRPr lang="en-US" dirty="0"/>
          </a:p>
        </p:txBody>
      </p:sp>
      <p:sp>
        <p:nvSpPr>
          <p:cNvPr id="4" name="Slide Number Placeholder 3">
            <a:extLst>
              <a:ext uri="{FF2B5EF4-FFF2-40B4-BE49-F238E27FC236}">
                <a16:creationId xmlns:a16="http://schemas.microsoft.com/office/drawing/2014/main" id="{1EB3D81D-C055-4772-949C-234396AADF9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186</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17545056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16C4-42FB-40C6-A474-4DEDB7CAFC54}"/>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91EA26E-CF1F-4540-B57F-77EC8E36BCB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A63B03-CE8E-41A3-ABC0-E6682684ECE7}" type="slidenum">
              <a:rPr kumimoji="0" lang="en-US" sz="1000" b="1" i="0" u="none" strike="noStrike" kern="1200" cap="none" spc="0" normalizeH="0" baseline="0" noProof="0" smtClean="0">
                <a:ln>
                  <a:noFill/>
                </a:ln>
                <a:solidFill>
                  <a:srgbClr val="0070C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187</a:t>
            </a:fld>
            <a:endParaRPr kumimoji="0" lang="en-US" sz="1000" b="1"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38017794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2B1103-DA15-DA4D-81F7-D60724BADCF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15B7DDE-0A54-FF4F-9EBE-2D41F785FFC6}"/>
              </a:ext>
            </a:extLst>
          </p:cNvPr>
          <p:cNvSpPr>
            <a:spLocks noGrp="1"/>
          </p:cNvSpPr>
          <p:nvPr>
            <p:ph type="sldNum" sz="quarter" idx="4294967295"/>
          </p:nvPr>
        </p:nvSpPr>
        <p:spPr>
          <a:xfrm>
            <a:off x="0" y="6356350"/>
            <a:ext cx="404813" cy="365125"/>
          </a:xfrm>
        </p:spPr>
        <p:txBody>
          <a:bodyPr/>
          <a:lstStyle/>
          <a:p>
            <a:fld id="{C4A63B03-CE8E-41A3-ABC0-E6682684ECE7}" type="slidenum">
              <a:rPr lang="en-US" smtClean="0"/>
              <a:pPr/>
              <a:t>188</a:t>
            </a:fld>
            <a:endParaRPr lang="en-US"/>
          </a:p>
        </p:txBody>
      </p:sp>
      <p:pic>
        <p:nvPicPr>
          <p:cNvPr id="5" name="Picture 4">
            <a:hlinkClick r:id="rId2"/>
            <a:extLst>
              <a:ext uri="{FF2B5EF4-FFF2-40B4-BE49-F238E27FC236}">
                <a16:creationId xmlns:a16="http://schemas.microsoft.com/office/drawing/2014/main" id="{0F491C59-4C38-904A-80E5-AB123F487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638" y="5769220"/>
            <a:ext cx="533400" cy="533400"/>
          </a:xfrm>
          <a:prstGeom prst="rect">
            <a:avLst/>
          </a:prstGeom>
        </p:spPr>
      </p:pic>
      <p:pic>
        <p:nvPicPr>
          <p:cNvPr id="6" name="Picture 5">
            <a:hlinkClick r:id="rId4"/>
            <a:extLst>
              <a:ext uri="{FF2B5EF4-FFF2-40B4-BE49-F238E27FC236}">
                <a16:creationId xmlns:a16="http://schemas.microsoft.com/office/drawing/2014/main" id="{C661DF22-575D-7D4A-AAB2-3CA0E518EF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8220" y="5775920"/>
            <a:ext cx="533400" cy="533400"/>
          </a:xfrm>
          <a:prstGeom prst="rect">
            <a:avLst/>
          </a:prstGeom>
        </p:spPr>
      </p:pic>
      <p:pic>
        <p:nvPicPr>
          <p:cNvPr id="7" name="Picture 6">
            <a:hlinkClick r:id="rId6"/>
            <a:extLst>
              <a:ext uri="{FF2B5EF4-FFF2-40B4-BE49-F238E27FC236}">
                <a16:creationId xmlns:a16="http://schemas.microsoft.com/office/drawing/2014/main" id="{915E6561-2B56-CD4D-922D-57F3776255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55802" y="5775920"/>
            <a:ext cx="533400" cy="533400"/>
          </a:xfrm>
          <a:prstGeom prst="rect">
            <a:avLst/>
          </a:prstGeom>
        </p:spPr>
      </p:pic>
      <p:pic>
        <p:nvPicPr>
          <p:cNvPr id="8" name="Picture 7">
            <a:hlinkClick r:id="rId8"/>
            <a:extLst>
              <a:ext uri="{FF2B5EF4-FFF2-40B4-BE49-F238E27FC236}">
                <a16:creationId xmlns:a16="http://schemas.microsoft.com/office/drawing/2014/main" id="{FFFA2FC1-30E8-A245-9575-DF9230DD03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056" y="5775920"/>
            <a:ext cx="533400" cy="533400"/>
          </a:xfrm>
          <a:prstGeom prst="rect">
            <a:avLst/>
          </a:prstGeom>
        </p:spPr>
      </p:pic>
    </p:spTree>
    <p:extLst>
      <p:ext uri="{BB962C8B-B14F-4D97-AF65-F5344CB8AC3E}">
        <p14:creationId xmlns:p14="http://schemas.microsoft.com/office/powerpoint/2010/main" val="48605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FE2C5-E1E2-49FB-ADB6-235864E4942D}"/>
              </a:ext>
            </a:extLst>
          </p:cNvPr>
          <p:cNvSpPr>
            <a:spLocks noGrp="1"/>
          </p:cNvSpPr>
          <p:nvPr>
            <p:ph type="title"/>
          </p:nvPr>
        </p:nvSpPr>
        <p:spPr/>
        <p:txBody>
          <a:bodyPr/>
          <a:lstStyle/>
          <a:p>
            <a:r>
              <a:rPr lang="en-US"/>
              <a:t>Workshop Technical Support</a:t>
            </a:r>
          </a:p>
        </p:txBody>
      </p:sp>
      <p:sp>
        <p:nvSpPr>
          <p:cNvPr id="3" name="Content Placeholder 2">
            <a:extLst>
              <a:ext uri="{FF2B5EF4-FFF2-40B4-BE49-F238E27FC236}">
                <a16:creationId xmlns:a16="http://schemas.microsoft.com/office/drawing/2014/main" id="{916DBDD5-E2F8-4D1D-BB66-116EB9E818C7}"/>
              </a:ext>
            </a:extLst>
          </p:cNvPr>
          <p:cNvSpPr>
            <a:spLocks noGrp="1"/>
          </p:cNvSpPr>
          <p:nvPr>
            <p:ph idx="1"/>
          </p:nvPr>
        </p:nvSpPr>
        <p:spPr/>
        <p:txBody>
          <a:bodyPr>
            <a:normAutofit/>
          </a:bodyPr>
          <a:lstStyle/>
          <a:p>
            <a:pPr marL="0" indent="0">
              <a:buNone/>
            </a:pPr>
            <a:r>
              <a:rPr lang="en-US" sz="2600" b="1" dirty="0"/>
              <a:t>Aidan </a:t>
            </a:r>
            <a:r>
              <a:rPr lang="en-US" sz="2600" b="1" dirty="0" err="1"/>
              <a:t>Ablona</a:t>
            </a:r>
            <a:endParaRPr lang="en-US" sz="2600" b="1" dirty="0"/>
          </a:p>
          <a:p>
            <a:r>
              <a:rPr lang="en-US" sz="2600" dirty="0"/>
              <a:t>Data Analyst with Clinical Prevention Services at the BC Centre for Disease Control</a:t>
            </a:r>
          </a:p>
          <a:p>
            <a:r>
              <a:rPr lang="en-US" sz="2600" dirty="0"/>
              <a:t>His work spans the fields of online sexual health, HIV, and HPV-related cancers</a:t>
            </a:r>
          </a:p>
          <a:p>
            <a:r>
              <a:rPr lang="en-US" sz="2600" dirty="0"/>
              <a:t>Passionate about using data analytics to advance health equity for minority populations in Canada</a:t>
            </a:r>
          </a:p>
          <a:p>
            <a:r>
              <a:rPr lang="en-US" sz="2600" dirty="0"/>
              <a:t>Holds a Master's of Public Health from the University of British Columbia</a:t>
            </a:r>
          </a:p>
        </p:txBody>
      </p:sp>
      <p:sp>
        <p:nvSpPr>
          <p:cNvPr id="4" name="Slide Number Placeholder 3">
            <a:extLst>
              <a:ext uri="{FF2B5EF4-FFF2-40B4-BE49-F238E27FC236}">
                <a16:creationId xmlns:a16="http://schemas.microsoft.com/office/drawing/2014/main" id="{912FCE05-5661-4D31-A7AC-E06A69D63440}"/>
              </a:ext>
            </a:extLst>
          </p:cNvPr>
          <p:cNvSpPr>
            <a:spLocks noGrp="1"/>
          </p:cNvSpPr>
          <p:nvPr>
            <p:ph type="sldNum" sz="quarter" idx="12"/>
          </p:nvPr>
        </p:nvSpPr>
        <p:spPr/>
        <p:txBody>
          <a:bodyPr/>
          <a:lstStyle/>
          <a:p>
            <a:fld id="{C4A63B03-CE8E-41A3-ABC0-E6682684ECE7}" type="slidenum">
              <a:rPr lang="en-US" smtClean="0"/>
              <a:pPr/>
              <a:t>19</a:t>
            </a:fld>
            <a:endParaRPr lang="en-US"/>
          </a:p>
        </p:txBody>
      </p:sp>
    </p:spTree>
    <p:extLst>
      <p:ext uri="{BB962C8B-B14F-4D97-AF65-F5344CB8AC3E}">
        <p14:creationId xmlns:p14="http://schemas.microsoft.com/office/powerpoint/2010/main" val="364570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E33C-633D-4400-A327-3428B0FF64E6}"/>
              </a:ext>
            </a:extLst>
          </p:cNvPr>
          <p:cNvSpPr>
            <a:spLocks noGrp="1"/>
          </p:cNvSpPr>
          <p:nvPr>
            <p:ph type="title"/>
          </p:nvPr>
        </p:nvSpPr>
        <p:spPr/>
        <p:txBody>
          <a:bodyPr/>
          <a:lstStyle/>
          <a:p>
            <a:r>
              <a:rPr lang="en-US"/>
              <a:t>Traditional Territory</a:t>
            </a:r>
          </a:p>
        </p:txBody>
      </p:sp>
      <p:sp>
        <p:nvSpPr>
          <p:cNvPr id="3" name="Content Placeholder 2">
            <a:extLst>
              <a:ext uri="{FF2B5EF4-FFF2-40B4-BE49-F238E27FC236}">
                <a16:creationId xmlns:a16="http://schemas.microsoft.com/office/drawing/2014/main" id="{761C801D-E913-4DB0-B80D-C1D473277F02}"/>
              </a:ext>
            </a:extLst>
          </p:cNvPr>
          <p:cNvSpPr>
            <a:spLocks noGrp="1"/>
          </p:cNvSpPr>
          <p:nvPr>
            <p:ph idx="1"/>
          </p:nvPr>
        </p:nvSpPr>
        <p:spPr>
          <a:xfrm>
            <a:off x="379587" y="1165921"/>
            <a:ext cx="8280920" cy="4320479"/>
          </a:xfrm>
        </p:spPr>
        <p:txBody>
          <a:bodyPr>
            <a:normAutofit/>
          </a:bodyPr>
          <a:lstStyle/>
          <a:p>
            <a:pPr marL="0" indent="0" algn="ctr">
              <a:buNone/>
            </a:pPr>
            <a:r>
              <a:rPr lang="en-US" sz="1800"/>
              <a:t>We would like to begin by acknowledging that the land on which we gather is the traditional territories of the Blackfoot and the people of the Treaty 7 region in Southern Alberta, which includes the </a:t>
            </a:r>
            <a:r>
              <a:rPr lang="en-US" sz="1800" err="1"/>
              <a:t>Siksika</a:t>
            </a:r>
            <a:r>
              <a:rPr lang="en-US" sz="1800"/>
              <a:t>, the </a:t>
            </a:r>
            <a:r>
              <a:rPr lang="en-US" sz="1800" err="1"/>
              <a:t>Piikuni</a:t>
            </a:r>
            <a:r>
              <a:rPr lang="en-US" sz="1800"/>
              <a:t>, the </a:t>
            </a:r>
            <a:r>
              <a:rPr lang="en-US" sz="1800" err="1"/>
              <a:t>Kainai</a:t>
            </a:r>
            <a:r>
              <a:rPr lang="en-US" sz="1800"/>
              <a:t>, the </a:t>
            </a:r>
            <a:r>
              <a:rPr lang="en-US" sz="1800" err="1"/>
              <a:t>Tsuut’ina</a:t>
            </a:r>
            <a:r>
              <a:rPr lang="en-US" sz="1800"/>
              <a:t> and the Stoney </a:t>
            </a:r>
            <a:r>
              <a:rPr lang="en-US" sz="1800" err="1"/>
              <a:t>Nakoda</a:t>
            </a:r>
            <a:r>
              <a:rPr lang="en-US" sz="1800"/>
              <a:t> First Nations, including </a:t>
            </a:r>
            <a:r>
              <a:rPr lang="en-US" sz="1800" err="1"/>
              <a:t>Chiniki</a:t>
            </a:r>
            <a:r>
              <a:rPr lang="en-US" sz="1800"/>
              <a:t>, Bearpaw, and Wesley First Nations. The City of Calgary is also home to Métis Nation of Alberta, Region III. I am a settler/visitor/ally and make this acknowledgment to promote reconciliation.</a:t>
            </a:r>
          </a:p>
        </p:txBody>
      </p:sp>
      <p:sp>
        <p:nvSpPr>
          <p:cNvPr id="4" name="Slide Number Placeholder 3">
            <a:extLst>
              <a:ext uri="{FF2B5EF4-FFF2-40B4-BE49-F238E27FC236}">
                <a16:creationId xmlns:a16="http://schemas.microsoft.com/office/drawing/2014/main" id="{CFB157AA-CC10-42D3-9EC2-F60CCB5ED0A5}"/>
              </a:ext>
            </a:extLst>
          </p:cNvPr>
          <p:cNvSpPr>
            <a:spLocks noGrp="1"/>
          </p:cNvSpPr>
          <p:nvPr>
            <p:ph type="sldNum" sz="quarter" idx="12"/>
          </p:nvPr>
        </p:nvSpPr>
        <p:spPr/>
        <p:txBody>
          <a:bodyPr/>
          <a:lstStyle/>
          <a:p>
            <a:fld id="{C4A63B03-CE8E-41A3-ABC0-E6682684ECE7}" type="slidenum">
              <a:rPr lang="en-US" smtClean="0"/>
              <a:pPr/>
              <a:t>2</a:t>
            </a:fld>
            <a:endParaRPr lang="en-US"/>
          </a:p>
        </p:txBody>
      </p:sp>
      <p:pic>
        <p:nvPicPr>
          <p:cNvPr id="1026" name="Picture 2" descr="Image result for calgary palliser">
            <a:extLst>
              <a:ext uri="{FF2B5EF4-FFF2-40B4-BE49-F238E27FC236}">
                <a16:creationId xmlns:a16="http://schemas.microsoft.com/office/drawing/2014/main" id="{45FCB141-3258-4C25-A5D9-70A4ED570E4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750"/>
          <a:stretch/>
        </p:blipFill>
        <p:spPr bwMode="auto">
          <a:xfrm>
            <a:off x="2438400" y="2949898"/>
            <a:ext cx="4724400" cy="344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08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0C688-9319-488F-A4FD-5299E0ABEF86}"/>
              </a:ext>
            </a:extLst>
          </p:cNvPr>
          <p:cNvSpPr>
            <a:spLocks noGrp="1"/>
          </p:cNvSpPr>
          <p:nvPr>
            <p:ph type="title"/>
          </p:nvPr>
        </p:nvSpPr>
        <p:spPr>
          <a:xfrm>
            <a:off x="1043608" y="980728"/>
            <a:ext cx="7128792" cy="2520280"/>
          </a:xfrm>
        </p:spPr>
        <p:txBody>
          <a:bodyPr/>
          <a:lstStyle/>
          <a:p>
            <a:r>
              <a:rPr lang="en-US" sz="6000"/>
              <a:t>Analytic Capacity Building Initiative: </a:t>
            </a:r>
            <a:r>
              <a:rPr lang="en-US" sz="6000" i="1"/>
              <a:t>Workshop in Geospatial Methods</a:t>
            </a:r>
          </a:p>
        </p:txBody>
      </p:sp>
      <p:sp>
        <p:nvSpPr>
          <p:cNvPr id="3" name="Slide Number Placeholder 2">
            <a:extLst>
              <a:ext uri="{FF2B5EF4-FFF2-40B4-BE49-F238E27FC236}">
                <a16:creationId xmlns:a16="http://schemas.microsoft.com/office/drawing/2014/main" id="{020EFD18-0481-47EF-82F8-8779FBCC06DE}"/>
              </a:ext>
            </a:extLst>
          </p:cNvPr>
          <p:cNvSpPr>
            <a:spLocks noGrp="1"/>
          </p:cNvSpPr>
          <p:nvPr>
            <p:ph type="sldNum" sz="quarter" idx="12"/>
          </p:nvPr>
        </p:nvSpPr>
        <p:spPr/>
        <p:txBody>
          <a:bodyPr/>
          <a:lstStyle/>
          <a:p>
            <a:fld id="{C4A63B03-CE8E-41A3-ABC0-E6682684ECE7}" type="slidenum">
              <a:rPr lang="en-US" smtClean="0"/>
              <a:pPr/>
              <a:t>20</a:t>
            </a:fld>
            <a:endParaRPr lang="en-US"/>
          </a:p>
        </p:txBody>
      </p:sp>
    </p:spTree>
    <p:extLst>
      <p:ext uri="{BB962C8B-B14F-4D97-AF65-F5344CB8AC3E}">
        <p14:creationId xmlns:p14="http://schemas.microsoft.com/office/powerpoint/2010/main" val="666578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3240-84B4-4975-B1B1-9262584F1339}"/>
              </a:ext>
            </a:extLst>
          </p:cNvPr>
          <p:cNvSpPr>
            <a:spLocks noGrp="1"/>
          </p:cNvSpPr>
          <p:nvPr>
            <p:ph type="title"/>
          </p:nvPr>
        </p:nvSpPr>
        <p:spPr>
          <a:xfrm>
            <a:off x="395536" y="188640"/>
            <a:ext cx="7986464" cy="1008112"/>
          </a:xfrm>
        </p:spPr>
        <p:txBody>
          <a:bodyPr/>
          <a:lstStyle/>
          <a:p>
            <a:r>
              <a:rPr lang="en-US"/>
              <a:t>Workshop in Geospatial Methods Objectives</a:t>
            </a:r>
          </a:p>
        </p:txBody>
      </p:sp>
      <p:sp>
        <p:nvSpPr>
          <p:cNvPr id="3" name="Content Placeholder 2">
            <a:extLst>
              <a:ext uri="{FF2B5EF4-FFF2-40B4-BE49-F238E27FC236}">
                <a16:creationId xmlns:a16="http://schemas.microsoft.com/office/drawing/2014/main" id="{6EA724BF-5CA2-490B-A7C3-971F78B1F99B}"/>
              </a:ext>
            </a:extLst>
          </p:cNvPr>
          <p:cNvSpPr>
            <a:spLocks noGrp="1"/>
          </p:cNvSpPr>
          <p:nvPr>
            <p:ph idx="1"/>
          </p:nvPr>
        </p:nvSpPr>
        <p:spPr>
          <a:xfrm>
            <a:off x="395536" y="1447800"/>
            <a:ext cx="8280920" cy="4908550"/>
          </a:xfrm>
        </p:spPr>
        <p:txBody>
          <a:bodyPr>
            <a:normAutofit fontScale="70000" lnSpcReduction="20000"/>
          </a:bodyPr>
          <a:lstStyle/>
          <a:p>
            <a:pPr lvl="0"/>
            <a:r>
              <a:rPr lang="en-US"/>
              <a:t>To understand the purpose and principles of geospatial analysis in epidemiology and public health;</a:t>
            </a:r>
          </a:p>
          <a:p>
            <a:pPr lvl="0"/>
            <a:endParaRPr lang="en-US"/>
          </a:p>
          <a:p>
            <a:pPr lvl="0"/>
            <a:r>
              <a:rPr lang="en-US"/>
              <a:t>To identify and understand the basic elements required for conducting a geospatial analysis;</a:t>
            </a:r>
          </a:p>
          <a:p>
            <a:pPr lvl="0"/>
            <a:endParaRPr lang="en-US"/>
          </a:p>
          <a:p>
            <a:pPr lvl="0"/>
            <a:r>
              <a:rPr lang="en-US"/>
              <a:t>To learn how to conduct a geospatial analysis and critically interpret the results;</a:t>
            </a:r>
          </a:p>
          <a:p>
            <a:pPr lvl="0"/>
            <a:endParaRPr lang="en-US"/>
          </a:p>
          <a:p>
            <a:pPr lvl="0"/>
            <a:r>
              <a:rPr lang="en-US"/>
              <a:t>To learn how to communicate geospatial analyses and results to a non-technical audience; and,</a:t>
            </a:r>
          </a:p>
          <a:p>
            <a:pPr lvl="0"/>
            <a:endParaRPr lang="en-US"/>
          </a:p>
          <a:p>
            <a:pPr lvl="0"/>
            <a:r>
              <a:rPr lang="en-US"/>
              <a:t>To learn how geospatial analyses can be used to inform decision making</a:t>
            </a:r>
          </a:p>
          <a:p>
            <a:pPr lvl="0"/>
            <a:endParaRPr lang="en-US"/>
          </a:p>
          <a:p>
            <a:pPr lvl="0"/>
            <a:r>
              <a:rPr lang="en-US"/>
              <a:t>To identify feasible questions that can be addressed through a joint analytic project</a:t>
            </a:r>
          </a:p>
          <a:p>
            <a:endParaRPr lang="en-US"/>
          </a:p>
        </p:txBody>
      </p:sp>
      <p:sp>
        <p:nvSpPr>
          <p:cNvPr id="4" name="Slide Number Placeholder 3">
            <a:extLst>
              <a:ext uri="{FF2B5EF4-FFF2-40B4-BE49-F238E27FC236}">
                <a16:creationId xmlns:a16="http://schemas.microsoft.com/office/drawing/2014/main" id="{150EFA40-1BD1-445C-982D-9B8CB238CF10}"/>
              </a:ext>
            </a:extLst>
          </p:cNvPr>
          <p:cNvSpPr>
            <a:spLocks noGrp="1"/>
          </p:cNvSpPr>
          <p:nvPr>
            <p:ph type="sldNum" sz="quarter" idx="12"/>
          </p:nvPr>
        </p:nvSpPr>
        <p:spPr/>
        <p:txBody>
          <a:bodyPr/>
          <a:lstStyle/>
          <a:p>
            <a:fld id="{C4A63B03-CE8E-41A3-ABC0-E6682684ECE7}" type="slidenum">
              <a:rPr lang="en-US" smtClean="0"/>
              <a:pPr/>
              <a:t>21</a:t>
            </a:fld>
            <a:endParaRPr lang="en-US"/>
          </a:p>
        </p:txBody>
      </p:sp>
    </p:spTree>
    <p:extLst>
      <p:ext uri="{BB962C8B-B14F-4D97-AF65-F5344CB8AC3E}">
        <p14:creationId xmlns:p14="http://schemas.microsoft.com/office/powerpoint/2010/main" val="1269528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9710-6CF9-4A59-9F5C-C080D7E288A8}"/>
              </a:ext>
            </a:extLst>
          </p:cNvPr>
          <p:cNvSpPr>
            <a:spLocks noGrp="1"/>
          </p:cNvSpPr>
          <p:nvPr>
            <p:ph type="title"/>
          </p:nvPr>
        </p:nvSpPr>
        <p:spPr>
          <a:xfrm>
            <a:off x="395536" y="188640"/>
            <a:ext cx="7681664" cy="1008112"/>
          </a:xfrm>
        </p:spPr>
        <p:txBody>
          <a:bodyPr/>
          <a:lstStyle/>
          <a:p>
            <a:r>
              <a:rPr lang="en-US"/>
              <a:t>Workshop in Geospatial Methods Outcomes</a:t>
            </a:r>
          </a:p>
        </p:txBody>
      </p:sp>
      <p:sp>
        <p:nvSpPr>
          <p:cNvPr id="3" name="Content Placeholder 2">
            <a:extLst>
              <a:ext uri="{FF2B5EF4-FFF2-40B4-BE49-F238E27FC236}">
                <a16:creationId xmlns:a16="http://schemas.microsoft.com/office/drawing/2014/main" id="{C922AFF0-67FF-4BC9-BBC1-E2B7F478B54C}"/>
              </a:ext>
            </a:extLst>
          </p:cNvPr>
          <p:cNvSpPr>
            <a:spLocks noGrp="1"/>
          </p:cNvSpPr>
          <p:nvPr>
            <p:ph idx="1"/>
          </p:nvPr>
        </p:nvSpPr>
        <p:spPr>
          <a:xfrm>
            <a:off x="395536" y="1447800"/>
            <a:ext cx="7986464" cy="4984751"/>
          </a:xfrm>
        </p:spPr>
        <p:txBody>
          <a:bodyPr>
            <a:normAutofit fontScale="70000" lnSpcReduction="20000"/>
          </a:bodyPr>
          <a:lstStyle/>
          <a:p>
            <a:pPr lvl="0"/>
            <a:r>
              <a:rPr lang="en-US"/>
              <a:t>Participants can identify key concepts and methods in geospatial analysis;</a:t>
            </a:r>
          </a:p>
          <a:p>
            <a:pPr lvl="0"/>
            <a:endParaRPr lang="en-US"/>
          </a:p>
          <a:p>
            <a:pPr lvl="0"/>
            <a:r>
              <a:rPr lang="en-US"/>
              <a:t>Participants can identify key strengths and limitations of spatial data; </a:t>
            </a:r>
          </a:p>
          <a:p>
            <a:pPr lvl="0"/>
            <a:endParaRPr lang="en-US"/>
          </a:p>
          <a:p>
            <a:pPr lvl="0"/>
            <a:r>
              <a:rPr lang="en-US"/>
              <a:t>Participants can plan a spatial analysis that is appropriate for addressing a specific question;</a:t>
            </a:r>
          </a:p>
          <a:p>
            <a:pPr lvl="0"/>
            <a:endParaRPr lang="en-US"/>
          </a:p>
          <a:p>
            <a:pPr lvl="0"/>
            <a:r>
              <a:rPr lang="en-US"/>
              <a:t>Participants can create informative visualizations and maps using spatial data;</a:t>
            </a:r>
          </a:p>
          <a:p>
            <a:pPr lvl="0"/>
            <a:endParaRPr lang="en-US"/>
          </a:p>
          <a:p>
            <a:pPr lvl="0"/>
            <a:r>
              <a:rPr lang="en-US"/>
              <a:t>Participants can describe spatial patterns and identify areas with significantly high or low rates;</a:t>
            </a:r>
          </a:p>
          <a:p>
            <a:pPr lvl="0"/>
            <a:endParaRPr lang="en-US"/>
          </a:p>
          <a:p>
            <a:pPr lvl="0"/>
            <a:r>
              <a:rPr lang="en-US"/>
              <a:t>Participants understand the role of spatial regression models for smoothing rates and identifying associations among variables</a:t>
            </a:r>
          </a:p>
        </p:txBody>
      </p:sp>
      <p:sp>
        <p:nvSpPr>
          <p:cNvPr id="4" name="Slide Number Placeholder 3">
            <a:extLst>
              <a:ext uri="{FF2B5EF4-FFF2-40B4-BE49-F238E27FC236}">
                <a16:creationId xmlns:a16="http://schemas.microsoft.com/office/drawing/2014/main" id="{6C2AE90B-1A41-4244-AA08-BF29116A7DEC}"/>
              </a:ext>
            </a:extLst>
          </p:cNvPr>
          <p:cNvSpPr>
            <a:spLocks noGrp="1"/>
          </p:cNvSpPr>
          <p:nvPr>
            <p:ph type="sldNum" sz="quarter" idx="12"/>
          </p:nvPr>
        </p:nvSpPr>
        <p:spPr/>
        <p:txBody>
          <a:bodyPr/>
          <a:lstStyle/>
          <a:p>
            <a:fld id="{C4A63B03-CE8E-41A3-ABC0-E6682684ECE7}" type="slidenum">
              <a:rPr lang="en-US" smtClean="0"/>
              <a:pPr/>
              <a:t>22</a:t>
            </a:fld>
            <a:endParaRPr lang="en-US"/>
          </a:p>
        </p:txBody>
      </p:sp>
    </p:spTree>
    <p:extLst>
      <p:ext uri="{BB962C8B-B14F-4D97-AF65-F5344CB8AC3E}">
        <p14:creationId xmlns:p14="http://schemas.microsoft.com/office/powerpoint/2010/main" val="2140227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C366B4-671B-40A7-A20C-266B53612CC0}"/>
              </a:ext>
            </a:extLst>
          </p:cNvPr>
          <p:cNvSpPr>
            <a:spLocks noGrp="1"/>
          </p:cNvSpPr>
          <p:nvPr>
            <p:ph type="title"/>
          </p:nvPr>
        </p:nvSpPr>
        <p:spPr/>
        <p:txBody>
          <a:bodyPr/>
          <a:lstStyle/>
          <a:p>
            <a:r>
              <a:rPr lang="en-CA" dirty="0"/>
              <a:t>Workshop description</a:t>
            </a:r>
          </a:p>
        </p:txBody>
      </p:sp>
      <p:sp>
        <p:nvSpPr>
          <p:cNvPr id="5" name="Content Placeholder 4">
            <a:extLst>
              <a:ext uri="{FF2B5EF4-FFF2-40B4-BE49-F238E27FC236}">
                <a16:creationId xmlns:a16="http://schemas.microsoft.com/office/drawing/2014/main" id="{00003C18-74AB-4095-952F-364F001525E7}"/>
              </a:ext>
            </a:extLst>
          </p:cNvPr>
          <p:cNvSpPr>
            <a:spLocks noGrp="1"/>
          </p:cNvSpPr>
          <p:nvPr>
            <p:ph idx="1"/>
          </p:nvPr>
        </p:nvSpPr>
        <p:spPr/>
        <p:txBody>
          <a:bodyPr>
            <a:normAutofit fontScale="92500" lnSpcReduction="10000"/>
          </a:bodyPr>
          <a:lstStyle/>
          <a:p>
            <a:r>
              <a:rPr lang="en-CA" dirty="0"/>
              <a:t>Aim is to build analytic capacity in geospatial analysis among provincial/territorial partners</a:t>
            </a:r>
          </a:p>
          <a:p>
            <a:r>
              <a:rPr lang="en-CA" dirty="0"/>
              <a:t>We will use lectures, exercises and hands-on work to learn basic theory and methods underlying spatial mapping and analysis</a:t>
            </a:r>
          </a:p>
          <a:p>
            <a:r>
              <a:rPr lang="en-CA" dirty="0"/>
              <a:t>R code will be used to illustrate concepts and methods</a:t>
            </a:r>
          </a:p>
          <a:p>
            <a:r>
              <a:rPr lang="en-CA" dirty="0"/>
              <a:t>We will include discussions of spatial data and analyses used by P/T partners and consider the role of geospatial analysis for informing public health decision making</a:t>
            </a:r>
          </a:p>
          <a:p>
            <a:r>
              <a:rPr lang="en-CA" dirty="0"/>
              <a:t>We will not cover geospatial software or geographic information systems (GIS) in depth </a:t>
            </a:r>
          </a:p>
          <a:p>
            <a:endParaRPr lang="en-CA" dirty="0"/>
          </a:p>
        </p:txBody>
      </p:sp>
      <p:pic>
        <p:nvPicPr>
          <p:cNvPr id="6" name="Picture 5" descr="Image result for technical workshop clipart">
            <a:extLst>
              <a:ext uri="{FF2B5EF4-FFF2-40B4-BE49-F238E27FC236}">
                <a16:creationId xmlns:a16="http://schemas.microsoft.com/office/drawing/2014/main" id="{0A188F65-4821-4193-B496-3F4E3FEF2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056" y="400577"/>
            <a:ext cx="2232248" cy="125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132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E61CA-F14E-450E-B5F2-E420682CE2EC}"/>
              </a:ext>
            </a:extLst>
          </p:cNvPr>
          <p:cNvSpPr>
            <a:spLocks noGrp="1"/>
          </p:cNvSpPr>
          <p:nvPr>
            <p:ph type="title"/>
          </p:nvPr>
        </p:nvSpPr>
        <p:spPr/>
        <p:txBody>
          <a:bodyPr/>
          <a:lstStyle/>
          <a:p>
            <a:r>
              <a:rPr lang="en-CA" dirty="0"/>
              <a:t>Workshop description</a:t>
            </a:r>
          </a:p>
        </p:txBody>
      </p:sp>
      <p:sp>
        <p:nvSpPr>
          <p:cNvPr id="3" name="Content Placeholder 2">
            <a:extLst>
              <a:ext uri="{FF2B5EF4-FFF2-40B4-BE49-F238E27FC236}">
                <a16:creationId xmlns:a16="http://schemas.microsoft.com/office/drawing/2014/main" id="{054AE24B-30B2-4803-A096-07F61BD8D36E}"/>
              </a:ext>
            </a:extLst>
          </p:cNvPr>
          <p:cNvSpPr>
            <a:spLocks noGrp="1"/>
          </p:cNvSpPr>
          <p:nvPr>
            <p:ph idx="1"/>
          </p:nvPr>
        </p:nvSpPr>
        <p:spPr/>
        <p:txBody>
          <a:bodyPr>
            <a:normAutofit/>
          </a:bodyPr>
          <a:lstStyle/>
          <a:p>
            <a:r>
              <a:rPr lang="en-CA" dirty="0"/>
              <a:t>We will cover selected topics in geospatial analysis in a largely applied (non-theoretical) context, including </a:t>
            </a:r>
          </a:p>
          <a:p>
            <a:pPr lvl="1"/>
            <a:r>
              <a:rPr lang="en-CA" dirty="0"/>
              <a:t>key concepts in geospatial analysis</a:t>
            </a:r>
          </a:p>
          <a:p>
            <a:pPr lvl="1"/>
            <a:r>
              <a:rPr lang="en-CA" dirty="0"/>
              <a:t>characteristics of geospatial data</a:t>
            </a:r>
          </a:p>
          <a:p>
            <a:pPr lvl="1"/>
            <a:r>
              <a:rPr lang="en-CA" dirty="0"/>
              <a:t>methods for mapping and descriptive analysis</a:t>
            </a:r>
          </a:p>
          <a:p>
            <a:r>
              <a:rPr lang="en-CA" dirty="0"/>
              <a:t>Hands-on examples and activities using pre-written R code will be used for practical skill development</a:t>
            </a:r>
          </a:p>
          <a:p>
            <a:r>
              <a:rPr lang="en-CA" dirty="0"/>
              <a:t>Useful sources of additional information will be identified</a:t>
            </a:r>
          </a:p>
          <a:p>
            <a:endParaRPr lang="en-CA" dirty="0"/>
          </a:p>
        </p:txBody>
      </p:sp>
      <p:pic>
        <p:nvPicPr>
          <p:cNvPr id="4" name="Picture 3" descr="Image result for technical workshop clipart">
            <a:extLst>
              <a:ext uri="{FF2B5EF4-FFF2-40B4-BE49-F238E27FC236}">
                <a16:creationId xmlns:a16="http://schemas.microsoft.com/office/drawing/2014/main" id="{2DC56C6A-B55A-49F4-A8B4-03D293F3D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056" y="400577"/>
            <a:ext cx="2232248" cy="125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85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E7FF-930E-4642-AD55-5D85578FDA82}"/>
              </a:ext>
            </a:extLst>
          </p:cNvPr>
          <p:cNvSpPr>
            <a:spLocks noGrp="1"/>
          </p:cNvSpPr>
          <p:nvPr>
            <p:ph type="title"/>
          </p:nvPr>
        </p:nvSpPr>
        <p:spPr/>
        <p:txBody>
          <a:bodyPr/>
          <a:lstStyle/>
          <a:p>
            <a:r>
              <a:rPr lang="en-CA" dirty="0"/>
              <a:t>Workshop description</a:t>
            </a:r>
          </a:p>
        </p:txBody>
      </p:sp>
      <p:sp>
        <p:nvSpPr>
          <p:cNvPr id="3" name="Content Placeholder 2">
            <a:extLst>
              <a:ext uri="{FF2B5EF4-FFF2-40B4-BE49-F238E27FC236}">
                <a16:creationId xmlns:a16="http://schemas.microsoft.com/office/drawing/2014/main" id="{AF33B0DE-FBB2-4277-9C56-A4042FBB435B}"/>
              </a:ext>
            </a:extLst>
          </p:cNvPr>
          <p:cNvSpPr>
            <a:spLocks noGrp="1"/>
          </p:cNvSpPr>
          <p:nvPr>
            <p:ph idx="1"/>
          </p:nvPr>
        </p:nvSpPr>
        <p:spPr/>
        <p:txBody>
          <a:bodyPr>
            <a:normAutofit/>
          </a:bodyPr>
          <a:lstStyle/>
          <a:p>
            <a:r>
              <a:rPr lang="en-US" b="1" dirty="0"/>
              <a:t>MODULE #1 </a:t>
            </a:r>
            <a:r>
              <a:rPr lang="en-US" i="1" dirty="0"/>
              <a:t>- Overview of geospatial analysis</a:t>
            </a:r>
            <a:endParaRPr lang="en-CA" i="1" dirty="0"/>
          </a:p>
          <a:p>
            <a:pPr lvl="1"/>
            <a:r>
              <a:rPr lang="en-US" dirty="0"/>
              <a:t>Introduce essential concepts/vocabulary</a:t>
            </a:r>
          </a:p>
          <a:p>
            <a:pPr lvl="1"/>
            <a:r>
              <a:rPr lang="en-US" dirty="0"/>
              <a:t>Discuss role of spatial analysis in public health decision making </a:t>
            </a:r>
          </a:p>
          <a:p>
            <a:pPr lvl="1"/>
            <a:endParaRPr lang="en-CA" dirty="0"/>
          </a:p>
          <a:p>
            <a:r>
              <a:rPr lang="en-US" b="1" dirty="0"/>
              <a:t>MODULE #2 </a:t>
            </a:r>
            <a:r>
              <a:rPr lang="en-US" i="1" dirty="0"/>
              <a:t>- Working with spatial data</a:t>
            </a:r>
            <a:endParaRPr lang="en-CA" i="1" dirty="0"/>
          </a:p>
          <a:p>
            <a:pPr lvl="1"/>
            <a:r>
              <a:rPr lang="en-US" dirty="0"/>
              <a:t>Review types of spatial data, strengths and weaknesses</a:t>
            </a:r>
            <a:endParaRPr lang="en-CA" dirty="0"/>
          </a:p>
          <a:p>
            <a:pPr lvl="1"/>
            <a:r>
              <a:rPr lang="en-US" dirty="0"/>
              <a:t>Introduce working with spatial data in R</a:t>
            </a:r>
          </a:p>
          <a:p>
            <a:pPr lvl="1"/>
            <a:r>
              <a:rPr lang="en-US" dirty="0"/>
              <a:t>Discuss challenges in accessing and using spatial data</a:t>
            </a:r>
            <a:endParaRPr lang="en-CA" dirty="0"/>
          </a:p>
          <a:p>
            <a:pPr lvl="1"/>
            <a:endParaRPr lang="en-CA" dirty="0"/>
          </a:p>
        </p:txBody>
      </p:sp>
      <p:pic>
        <p:nvPicPr>
          <p:cNvPr id="4" name="Picture 2" descr="C:\Users\michael.otterstatter\AppData\Local\Microsoft\Windows\Temporary Internet Files\Content.IE5\CMTO4TV0\Map_making_conventions_logo.svg[1].png">
            <a:extLst>
              <a:ext uri="{FF2B5EF4-FFF2-40B4-BE49-F238E27FC236}">
                <a16:creationId xmlns:a16="http://schemas.microsoft.com/office/drawing/2014/main" id="{75D78D98-0CF7-4893-BC2E-AD6312251F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708" y="458949"/>
            <a:ext cx="1085405" cy="113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02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52E2-A078-42C4-B0C6-5CF09EF4EBAE}"/>
              </a:ext>
            </a:extLst>
          </p:cNvPr>
          <p:cNvSpPr>
            <a:spLocks noGrp="1"/>
          </p:cNvSpPr>
          <p:nvPr>
            <p:ph type="title"/>
          </p:nvPr>
        </p:nvSpPr>
        <p:spPr/>
        <p:txBody>
          <a:bodyPr/>
          <a:lstStyle/>
          <a:p>
            <a:r>
              <a:rPr lang="en-CA" dirty="0"/>
              <a:t>Workshop description</a:t>
            </a:r>
          </a:p>
        </p:txBody>
      </p:sp>
      <p:sp>
        <p:nvSpPr>
          <p:cNvPr id="3" name="Content Placeholder 2">
            <a:extLst>
              <a:ext uri="{FF2B5EF4-FFF2-40B4-BE49-F238E27FC236}">
                <a16:creationId xmlns:a16="http://schemas.microsoft.com/office/drawing/2014/main" id="{AAC2668A-8917-4EA3-BE28-D23D42A36E94}"/>
              </a:ext>
            </a:extLst>
          </p:cNvPr>
          <p:cNvSpPr>
            <a:spLocks noGrp="1"/>
          </p:cNvSpPr>
          <p:nvPr>
            <p:ph idx="1"/>
          </p:nvPr>
        </p:nvSpPr>
        <p:spPr>
          <a:xfrm>
            <a:off x="628650" y="1825624"/>
            <a:ext cx="7886700" cy="4667249"/>
          </a:xfrm>
        </p:spPr>
        <p:txBody>
          <a:bodyPr>
            <a:normAutofit/>
          </a:bodyPr>
          <a:lstStyle/>
          <a:p>
            <a:r>
              <a:rPr lang="en-US" b="1" dirty="0"/>
              <a:t>MODULE #3 </a:t>
            </a:r>
            <a:r>
              <a:rPr lang="en-US" i="1" dirty="0"/>
              <a:t>- Mapping &amp; other spatial visualizations</a:t>
            </a:r>
            <a:endParaRPr lang="en-CA" i="1" dirty="0"/>
          </a:p>
          <a:p>
            <a:pPr lvl="1"/>
            <a:r>
              <a:rPr lang="en-US" dirty="0"/>
              <a:t>Review principles of data visualization and types of maps</a:t>
            </a:r>
            <a:endParaRPr lang="en-CA" dirty="0"/>
          </a:p>
          <a:p>
            <a:pPr lvl="1"/>
            <a:r>
              <a:rPr lang="en-US" dirty="0"/>
              <a:t>Introduce methods for creating basic maps in R </a:t>
            </a:r>
          </a:p>
          <a:p>
            <a:pPr lvl="1"/>
            <a:endParaRPr lang="en-US" dirty="0"/>
          </a:p>
          <a:p>
            <a:r>
              <a:rPr lang="en-CA" b="1" dirty="0"/>
              <a:t>MODULE #4 </a:t>
            </a:r>
            <a:r>
              <a:rPr lang="en-CA" i="1" dirty="0"/>
              <a:t>- Descriptive analysis &amp; hotspot identification</a:t>
            </a:r>
          </a:p>
          <a:p>
            <a:pPr lvl="1"/>
            <a:r>
              <a:rPr lang="en-CA" dirty="0"/>
              <a:t>Review approaches for describing &amp; visualizing spatial patterns and clustering</a:t>
            </a:r>
          </a:p>
          <a:p>
            <a:pPr lvl="1"/>
            <a:r>
              <a:rPr lang="en-CA" dirty="0"/>
              <a:t>Introduce selected methods for hotspot detection in R</a:t>
            </a:r>
          </a:p>
          <a:p>
            <a:endParaRPr lang="en-US" dirty="0"/>
          </a:p>
          <a:p>
            <a:pPr lvl="1"/>
            <a:endParaRPr lang="en-US" dirty="0"/>
          </a:p>
          <a:p>
            <a:pPr lvl="1"/>
            <a:endParaRPr lang="en-CA" dirty="0"/>
          </a:p>
          <a:p>
            <a:endParaRPr lang="en-CA" dirty="0"/>
          </a:p>
        </p:txBody>
      </p:sp>
      <p:pic>
        <p:nvPicPr>
          <p:cNvPr id="10" name="Picture 2" descr="C:\Users\michael.otterstatter\AppData\Local\Microsoft\Windows\Temporary Internet Files\Content.IE5\CMTO4TV0\Map_making_conventions_logo.svg[1].png">
            <a:extLst>
              <a:ext uri="{FF2B5EF4-FFF2-40B4-BE49-F238E27FC236}">
                <a16:creationId xmlns:a16="http://schemas.microsoft.com/office/drawing/2014/main" id="{65406C4B-D9E4-43D4-9641-B3CAC1C071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708" y="458949"/>
            <a:ext cx="1085405" cy="113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454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CC96-E1DD-467F-9167-34C0E995197E}"/>
              </a:ext>
            </a:extLst>
          </p:cNvPr>
          <p:cNvSpPr>
            <a:spLocks noGrp="1"/>
          </p:cNvSpPr>
          <p:nvPr>
            <p:ph type="title"/>
          </p:nvPr>
        </p:nvSpPr>
        <p:spPr/>
        <p:txBody>
          <a:bodyPr/>
          <a:lstStyle/>
          <a:p>
            <a:r>
              <a:rPr lang="en-CA" dirty="0"/>
              <a:t>Workshop description</a:t>
            </a:r>
          </a:p>
        </p:txBody>
      </p:sp>
      <p:sp>
        <p:nvSpPr>
          <p:cNvPr id="3" name="Content Placeholder 2">
            <a:extLst>
              <a:ext uri="{FF2B5EF4-FFF2-40B4-BE49-F238E27FC236}">
                <a16:creationId xmlns:a16="http://schemas.microsoft.com/office/drawing/2014/main" id="{25E6A7F4-7808-4978-8642-5D41B3E1F99A}"/>
              </a:ext>
            </a:extLst>
          </p:cNvPr>
          <p:cNvSpPr>
            <a:spLocks noGrp="1"/>
          </p:cNvSpPr>
          <p:nvPr>
            <p:ph idx="1"/>
          </p:nvPr>
        </p:nvSpPr>
        <p:spPr/>
        <p:txBody>
          <a:bodyPr/>
          <a:lstStyle/>
          <a:p>
            <a:r>
              <a:rPr lang="en-CA" b="1" dirty="0"/>
              <a:t>MODULE #5 </a:t>
            </a:r>
            <a:r>
              <a:rPr lang="en-CA" i="1" dirty="0"/>
              <a:t>- Describing changes in spatial patterns over time</a:t>
            </a:r>
          </a:p>
          <a:p>
            <a:pPr lvl="1"/>
            <a:r>
              <a:rPr lang="en-CA" dirty="0"/>
              <a:t>Discuss methods for including time in a spatial analysis</a:t>
            </a:r>
          </a:p>
          <a:p>
            <a:pPr lvl="1"/>
            <a:r>
              <a:rPr lang="en-CA" dirty="0"/>
              <a:t>Review examples of </a:t>
            </a:r>
            <a:r>
              <a:rPr lang="en-CA" dirty="0" err="1"/>
              <a:t>spatio</a:t>
            </a:r>
            <a:r>
              <a:rPr lang="en-CA" dirty="0"/>
              <a:t>-temporal mapping in R</a:t>
            </a:r>
          </a:p>
          <a:p>
            <a:pPr lvl="1"/>
            <a:endParaRPr lang="en-CA" dirty="0"/>
          </a:p>
          <a:p>
            <a:r>
              <a:rPr lang="en-CA" b="1" dirty="0"/>
              <a:t>MODULE #6 </a:t>
            </a:r>
            <a:r>
              <a:rPr lang="en-CA" i="1" dirty="0"/>
              <a:t>- Overview of spatial modeling</a:t>
            </a:r>
          </a:p>
          <a:p>
            <a:pPr lvl="1"/>
            <a:r>
              <a:rPr lang="en-CA" dirty="0"/>
              <a:t>Briefly introduce spatial regression modeling and applications in public health</a:t>
            </a:r>
          </a:p>
          <a:p>
            <a:endParaRPr lang="en-CA" dirty="0"/>
          </a:p>
        </p:txBody>
      </p:sp>
      <p:pic>
        <p:nvPicPr>
          <p:cNvPr id="7" name="Picture 2" descr="C:\Users\michael.otterstatter\AppData\Local\Microsoft\Windows\Temporary Internet Files\Content.IE5\CMTO4TV0\Map_making_conventions_logo.svg[1].png">
            <a:extLst>
              <a:ext uri="{FF2B5EF4-FFF2-40B4-BE49-F238E27FC236}">
                <a16:creationId xmlns:a16="http://schemas.microsoft.com/office/drawing/2014/main" id="{81664ED3-B044-4645-82B9-8A94C2527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708" y="458949"/>
            <a:ext cx="1085405" cy="113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226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7489-374C-40B5-A118-0093BD2DE753}"/>
              </a:ext>
            </a:extLst>
          </p:cNvPr>
          <p:cNvSpPr>
            <a:spLocks noGrp="1"/>
          </p:cNvSpPr>
          <p:nvPr>
            <p:ph type="title"/>
          </p:nvPr>
        </p:nvSpPr>
        <p:spPr/>
        <p:txBody>
          <a:bodyPr/>
          <a:lstStyle/>
          <a:p>
            <a:r>
              <a:rPr lang="en-CA" dirty="0"/>
              <a:t>Workshop description</a:t>
            </a:r>
          </a:p>
        </p:txBody>
      </p:sp>
      <p:sp>
        <p:nvSpPr>
          <p:cNvPr id="3" name="Content Placeholder 2">
            <a:extLst>
              <a:ext uri="{FF2B5EF4-FFF2-40B4-BE49-F238E27FC236}">
                <a16:creationId xmlns:a16="http://schemas.microsoft.com/office/drawing/2014/main" id="{58CCD96A-0B2D-40CE-8294-E37446E05C38}"/>
              </a:ext>
            </a:extLst>
          </p:cNvPr>
          <p:cNvSpPr>
            <a:spLocks noGrp="1"/>
          </p:cNvSpPr>
          <p:nvPr>
            <p:ph idx="1"/>
          </p:nvPr>
        </p:nvSpPr>
        <p:spPr/>
        <p:txBody>
          <a:bodyPr/>
          <a:lstStyle/>
          <a:p>
            <a:r>
              <a:rPr lang="en-CA" b="1" dirty="0"/>
              <a:t>Plus: </a:t>
            </a:r>
            <a:r>
              <a:rPr lang="en-CA" i="1" dirty="0"/>
              <a:t>Looking Ahead: Joint Analytic Project</a:t>
            </a:r>
          </a:p>
          <a:p>
            <a:pPr lvl="1"/>
            <a:r>
              <a:rPr lang="en-CA" dirty="0"/>
              <a:t>Discuss key topics in colorectal cancer screening among </a:t>
            </a:r>
            <a:r>
              <a:rPr lang="en-CA" dirty="0" err="1"/>
              <a:t>underscreened</a:t>
            </a:r>
            <a:r>
              <a:rPr lang="en-CA" dirty="0"/>
              <a:t> groups</a:t>
            </a:r>
          </a:p>
          <a:p>
            <a:pPr lvl="1"/>
            <a:r>
              <a:rPr lang="en-CA" dirty="0"/>
              <a:t>Discuss challenges with the data available in each jurisdiction</a:t>
            </a:r>
          </a:p>
          <a:p>
            <a:pPr lvl="1"/>
            <a:r>
              <a:rPr lang="en-CA" dirty="0"/>
              <a:t>Identify feasible questions that can be addressed through a joint analytic project</a:t>
            </a:r>
          </a:p>
          <a:p>
            <a:endParaRPr lang="en-CA" dirty="0"/>
          </a:p>
        </p:txBody>
      </p:sp>
      <p:pic>
        <p:nvPicPr>
          <p:cNvPr id="6" name="Picture 2" descr="C:\Users\michael.otterstatter\AppData\Local\Microsoft\Windows\Temporary Internet Files\Content.IE5\CMTO4TV0\Map_making_conventions_logo.svg[1].png">
            <a:extLst>
              <a:ext uri="{FF2B5EF4-FFF2-40B4-BE49-F238E27FC236}">
                <a16:creationId xmlns:a16="http://schemas.microsoft.com/office/drawing/2014/main" id="{F7419D14-74A4-4852-AAB4-5A6D98D58F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1708" y="458949"/>
            <a:ext cx="1085405" cy="1137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5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lstStyle/>
          <a:p>
            <a:r>
              <a:rPr lang="en-CA" dirty="0"/>
              <a:t>Module 1: Overview of geospatial analysis</a:t>
            </a:r>
          </a:p>
        </p:txBody>
      </p:sp>
      <p:sp>
        <p:nvSpPr>
          <p:cNvPr id="3" name="Subtitle 2">
            <a:extLst>
              <a:ext uri="{FF2B5EF4-FFF2-40B4-BE49-F238E27FC236}">
                <a16:creationId xmlns:a16="http://schemas.microsoft.com/office/drawing/2014/main" id="{D77F0116-549A-49E6-81F0-FE6C673BCA2C}"/>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223240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382C-388F-4259-A740-A020AC18ED6E}"/>
              </a:ext>
            </a:extLst>
          </p:cNvPr>
          <p:cNvSpPr>
            <a:spLocks noGrp="1"/>
          </p:cNvSpPr>
          <p:nvPr>
            <p:ph type="title"/>
          </p:nvPr>
        </p:nvSpPr>
        <p:spPr/>
        <p:txBody>
          <a:bodyPr/>
          <a:lstStyle/>
          <a:p>
            <a:r>
              <a:rPr lang="en-US"/>
              <a:t>Housekeeping Items</a:t>
            </a:r>
          </a:p>
        </p:txBody>
      </p:sp>
      <p:sp>
        <p:nvSpPr>
          <p:cNvPr id="3" name="Content Placeholder 2">
            <a:extLst>
              <a:ext uri="{FF2B5EF4-FFF2-40B4-BE49-F238E27FC236}">
                <a16:creationId xmlns:a16="http://schemas.microsoft.com/office/drawing/2014/main" id="{D095C9B7-E606-453F-A9F3-8EBB0C4449CF}"/>
              </a:ext>
            </a:extLst>
          </p:cNvPr>
          <p:cNvSpPr>
            <a:spLocks noGrp="1"/>
          </p:cNvSpPr>
          <p:nvPr>
            <p:ph idx="1"/>
          </p:nvPr>
        </p:nvSpPr>
        <p:spPr/>
        <p:txBody>
          <a:bodyPr/>
          <a:lstStyle/>
          <a:p>
            <a:r>
              <a:rPr lang="en-US"/>
              <a:t>Washroom Locations</a:t>
            </a:r>
          </a:p>
          <a:p>
            <a:r>
              <a:rPr lang="en-US"/>
              <a:t>Wi-Fi Information</a:t>
            </a:r>
          </a:p>
          <a:p>
            <a:endParaRPr lang="en-US"/>
          </a:p>
          <a:p>
            <a:endParaRPr lang="en-US"/>
          </a:p>
          <a:p>
            <a:pPr marL="0" indent="0" algn="ctr">
              <a:buNone/>
            </a:pPr>
            <a:r>
              <a:rPr lang="en-US"/>
              <a:t>Please put your cellphones and other devices on silent or vibrate </a:t>
            </a:r>
          </a:p>
        </p:txBody>
      </p:sp>
      <p:sp>
        <p:nvSpPr>
          <p:cNvPr id="4" name="Slide Number Placeholder 3">
            <a:extLst>
              <a:ext uri="{FF2B5EF4-FFF2-40B4-BE49-F238E27FC236}">
                <a16:creationId xmlns:a16="http://schemas.microsoft.com/office/drawing/2014/main" id="{0D1D5832-42C3-4B1D-884B-F421AB972B9E}"/>
              </a:ext>
            </a:extLst>
          </p:cNvPr>
          <p:cNvSpPr>
            <a:spLocks noGrp="1"/>
          </p:cNvSpPr>
          <p:nvPr>
            <p:ph type="sldNum" sz="quarter" idx="12"/>
          </p:nvPr>
        </p:nvSpPr>
        <p:spPr/>
        <p:txBody>
          <a:bodyPr/>
          <a:lstStyle/>
          <a:p>
            <a:fld id="{C4A63B03-CE8E-41A3-ABC0-E6682684ECE7}" type="slidenum">
              <a:rPr lang="en-US" smtClean="0"/>
              <a:pPr/>
              <a:t>3</a:t>
            </a:fld>
            <a:endParaRPr lang="en-US"/>
          </a:p>
        </p:txBody>
      </p:sp>
    </p:spTree>
    <p:extLst>
      <p:ext uri="{BB962C8B-B14F-4D97-AF65-F5344CB8AC3E}">
        <p14:creationId xmlns:p14="http://schemas.microsoft.com/office/powerpoint/2010/main" val="2708634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geospatial analysis in public health</a:t>
            </a:r>
          </a:p>
          <a:p>
            <a:pPr lvl="1"/>
            <a:r>
              <a:rPr lang="en-CA" dirty="0"/>
              <a:t>why do we need geospatial analysis?</a:t>
            </a:r>
          </a:p>
          <a:p>
            <a:pPr lvl="1"/>
            <a:r>
              <a:rPr lang="en-CA" dirty="0"/>
              <a:t>review of selected terms and concepts</a:t>
            </a:r>
          </a:p>
          <a:p>
            <a:r>
              <a:rPr lang="en-CA" dirty="0"/>
              <a:t>Discussion</a:t>
            </a:r>
          </a:p>
          <a:p>
            <a:pPr lvl="1"/>
            <a:r>
              <a:rPr lang="en-CA" dirty="0"/>
              <a:t>geospatial analysis and public health decision making</a:t>
            </a:r>
          </a:p>
          <a:p>
            <a:r>
              <a:rPr lang="en-CA" dirty="0"/>
              <a:t>Illustrative example</a:t>
            </a:r>
          </a:p>
          <a:p>
            <a:r>
              <a:rPr lang="en-CA" dirty="0"/>
              <a:t>References and other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186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058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Geospatial analysis in public health</a:t>
            </a:r>
          </a:p>
        </p:txBody>
      </p:sp>
      <p:sp>
        <p:nvSpPr>
          <p:cNvPr id="6" name="Content Placeholder 5"/>
          <p:cNvSpPr>
            <a:spLocks noGrp="1"/>
          </p:cNvSpPr>
          <p:nvPr>
            <p:ph idx="1"/>
          </p:nvPr>
        </p:nvSpPr>
        <p:spPr/>
        <p:txBody>
          <a:bodyPr>
            <a:normAutofit/>
          </a:bodyPr>
          <a:lstStyle/>
          <a:p>
            <a:pPr>
              <a:lnSpc>
                <a:spcPct val="100000"/>
              </a:lnSpc>
              <a:spcAft>
                <a:spcPts val="600"/>
              </a:spcAft>
            </a:pPr>
            <a:r>
              <a:rPr lang="en-CA" dirty="0"/>
              <a:t>A foundation of epidemiology and public health is the identification and analysis of disease patterns in populations in terms of </a:t>
            </a:r>
            <a:r>
              <a:rPr lang="en-CA" i="1" dirty="0"/>
              <a:t>person</a:t>
            </a:r>
            <a:r>
              <a:rPr lang="en-CA" dirty="0"/>
              <a:t>, </a:t>
            </a:r>
            <a:r>
              <a:rPr lang="en-CA" i="1" dirty="0"/>
              <a:t>place</a:t>
            </a:r>
            <a:r>
              <a:rPr lang="en-CA" dirty="0"/>
              <a:t> and </a:t>
            </a:r>
            <a:r>
              <a:rPr lang="en-CA" i="1" dirty="0"/>
              <a:t>time</a:t>
            </a:r>
            <a:r>
              <a:rPr lang="en-CA" dirty="0"/>
              <a:t>, in order to:</a:t>
            </a:r>
          </a:p>
          <a:p>
            <a:pPr lvl="1">
              <a:lnSpc>
                <a:spcPct val="100000"/>
              </a:lnSpc>
              <a:spcBef>
                <a:spcPts val="0"/>
              </a:spcBef>
            </a:pPr>
            <a:r>
              <a:rPr lang="en-CA" dirty="0"/>
              <a:t>track diseases</a:t>
            </a:r>
          </a:p>
          <a:p>
            <a:pPr lvl="1">
              <a:lnSpc>
                <a:spcPct val="100000"/>
              </a:lnSpc>
              <a:spcBef>
                <a:spcPts val="0"/>
              </a:spcBef>
            </a:pPr>
            <a:r>
              <a:rPr lang="en-CA" dirty="0"/>
              <a:t>detect changes and outbreaks</a:t>
            </a:r>
          </a:p>
          <a:p>
            <a:pPr lvl="1">
              <a:lnSpc>
                <a:spcPct val="100000"/>
              </a:lnSpc>
              <a:spcBef>
                <a:spcPts val="0"/>
              </a:spcBef>
            </a:pPr>
            <a:r>
              <a:rPr lang="en-CA" dirty="0"/>
              <a:t>evaluate interventions and services</a:t>
            </a:r>
          </a:p>
          <a:p>
            <a:pPr lvl="1">
              <a:lnSpc>
                <a:spcPct val="100000"/>
              </a:lnSpc>
              <a:spcBef>
                <a:spcPts val="0"/>
              </a:spcBef>
            </a:pPr>
            <a:r>
              <a:rPr lang="en-CA" dirty="0"/>
              <a:t>prevent and control disease</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0499D69-50A8-4B53-A3F3-29ECE2EC42A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874" t="2514" r="2706" b="5144"/>
          <a:stretch/>
        </p:blipFill>
        <p:spPr>
          <a:xfrm>
            <a:off x="5794997" y="2922101"/>
            <a:ext cx="2931660" cy="2166568"/>
          </a:xfrm>
          <a:prstGeom prst="rect">
            <a:avLst/>
          </a:prstGeom>
        </p:spPr>
      </p:pic>
    </p:spTree>
    <p:extLst>
      <p:ext uri="{BB962C8B-B14F-4D97-AF65-F5344CB8AC3E}">
        <p14:creationId xmlns:p14="http://schemas.microsoft.com/office/powerpoint/2010/main" val="2299521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Geospatial analysis in public health</a:t>
            </a:r>
          </a:p>
        </p:txBody>
      </p:sp>
      <p:sp>
        <p:nvSpPr>
          <p:cNvPr id="6" name="Content Placeholder 5"/>
          <p:cNvSpPr>
            <a:spLocks noGrp="1"/>
          </p:cNvSpPr>
          <p:nvPr>
            <p:ph idx="1"/>
          </p:nvPr>
        </p:nvSpPr>
        <p:spPr/>
        <p:txBody>
          <a:bodyPr>
            <a:normAutofit/>
          </a:bodyPr>
          <a:lstStyle/>
          <a:p>
            <a:pPr>
              <a:lnSpc>
                <a:spcPct val="110000"/>
              </a:lnSpc>
              <a:spcBef>
                <a:spcPts val="1800"/>
              </a:spcBef>
            </a:pPr>
            <a:r>
              <a:rPr lang="en-CA" dirty="0"/>
              <a:t>The key element of </a:t>
            </a:r>
            <a:r>
              <a:rPr lang="en-CA" i="1" dirty="0"/>
              <a:t>place </a:t>
            </a:r>
            <a:r>
              <a:rPr lang="en-CA" dirty="0"/>
              <a:t>identifies where a health event of interest occurred</a:t>
            </a:r>
          </a:p>
          <a:p>
            <a:pPr lvl="1">
              <a:lnSpc>
                <a:spcPct val="110000"/>
              </a:lnSpc>
            </a:pPr>
            <a:r>
              <a:rPr lang="en-CA" b="1" dirty="0"/>
              <a:t>Geospatial analysis* </a:t>
            </a:r>
            <a:r>
              <a:rPr lang="en-CA" dirty="0"/>
              <a:t>is the set of methods and tools we use to describe and understand patterns in the location of health events</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BD9F274-846B-473B-8831-B359E299377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10873" y="3993198"/>
            <a:ext cx="3722254" cy="2476657"/>
          </a:xfrm>
          <a:prstGeom prst="ellipse">
            <a:avLst/>
          </a:prstGeom>
          <a:ln>
            <a:noFill/>
          </a:ln>
          <a:effectLst>
            <a:softEdge rad="112500"/>
          </a:effectLst>
        </p:spPr>
      </p:pic>
      <p:sp>
        <p:nvSpPr>
          <p:cNvPr id="3" name="TextBox 2">
            <a:extLst>
              <a:ext uri="{FF2B5EF4-FFF2-40B4-BE49-F238E27FC236}">
                <a16:creationId xmlns:a16="http://schemas.microsoft.com/office/drawing/2014/main" id="{54D0F890-8A6C-4C1E-B852-BA2DCC32B788}"/>
              </a:ext>
            </a:extLst>
          </p:cNvPr>
          <p:cNvSpPr txBox="1"/>
          <p:nvPr/>
        </p:nvSpPr>
        <p:spPr>
          <a:xfrm>
            <a:off x="136903" y="6464577"/>
            <a:ext cx="726846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sometimes referred to as </a:t>
            </a:r>
            <a:r>
              <a:rPr kumimoji="0" lang="en-CA" sz="1400" b="0" i="1" u="none" strike="noStrike" kern="1200" cap="none" spc="0" normalizeH="0" baseline="0" noProof="0" dirty="0">
                <a:ln>
                  <a:noFill/>
                </a:ln>
                <a:solidFill>
                  <a:prstClr val="black"/>
                </a:solidFill>
                <a:effectLst/>
                <a:uLnTx/>
                <a:uFillTx/>
                <a:latin typeface="Calibri" panose="020F0502020204030204"/>
                <a:ea typeface="+mn-ea"/>
                <a:cs typeface="+mn-cs"/>
              </a:rPr>
              <a:t>geographical epidemiology</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400" b="0" i="1" u="none" strike="noStrike" kern="1200" cap="none" spc="0" normalizeH="0" baseline="0" noProof="0" dirty="0">
                <a:ln>
                  <a:noFill/>
                </a:ln>
                <a:solidFill>
                  <a:prstClr val="black"/>
                </a:solidFill>
                <a:effectLst/>
                <a:uLnTx/>
                <a:uFillTx/>
                <a:latin typeface="Calibri" panose="020F0502020204030204"/>
                <a:ea typeface="+mn-ea"/>
                <a:cs typeface="+mn-cs"/>
              </a:rPr>
              <a:t>spatial epidemiology</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CA" sz="1400" b="0" i="1" u="none" strike="noStrike" kern="1200" cap="none" spc="0" normalizeH="0" baseline="0" noProof="0" dirty="0">
                <a:ln>
                  <a:noFill/>
                </a:ln>
                <a:solidFill>
                  <a:prstClr val="black"/>
                </a:solidFill>
                <a:effectLst/>
                <a:uLnTx/>
                <a:uFillTx/>
                <a:latin typeface="Calibri" panose="020F0502020204030204"/>
                <a:ea typeface="+mn-ea"/>
                <a:cs typeface="+mn-cs"/>
              </a:rPr>
              <a:t>medical geography</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254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Geospatial analysis in public health</a:t>
            </a:r>
          </a:p>
        </p:txBody>
      </p:sp>
      <p:sp>
        <p:nvSpPr>
          <p:cNvPr id="6" name="Content Placeholder 5"/>
          <p:cNvSpPr>
            <a:spLocks noGrp="1"/>
          </p:cNvSpPr>
          <p:nvPr>
            <p:ph idx="1"/>
          </p:nvPr>
        </p:nvSpPr>
        <p:spPr/>
        <p:txBody>
          <a:bodyPr>
            <a:normAutofit/>
          </a:bodyPr>
          <a:lstStyle/>
          <a:p>
            <a:r>
              <a:rPr lang="en-CA" dirty="0"/>
              <a:t>The mapping of health events has a long history in epidemiology, going back at least as far as John Snow’s mapping of cholera cases in London during the 1850s</a:t>
            </a:r>
          </a:p>
          <a:p>
            <a:pPr marL="0" indent="0">
              <a:buNone/>
            </a:pPr>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5" name="TextBox 4">
            <a:extLst>
              <a:ext uri="{FF2B5EF4-FFF2-40B4-BE49-F238E27FC236}">
                <a16:creationId xmlns:a16="http://schemas.microsoft.com/office/drawing/2014/main" id="{79886AF4-0C8F-4C65-8210-9F1B81177EAB}"/>
              </a:ext>
            </a:extLst>
          </p:cNvPr>
          <p:cNvSpPr txBox="1"/>
          <p:nvPr/>
        </p:nvSpPr>
        <p:spPr>
          <a:xfrm>
            <a:off x="617891" y="6544055"/>
            <a:ext cx="52908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https://upload.wikimedia.org/wikipedia/commons/2/27/Snow-cholera-map-1.jpg</a:t>
            </a:r>
            <a:endParaRPr kumimoji="0" lang="en-CA"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26" name="Picture 2" descr="https://upload.wikimedia.org/wikipedia/commons/2/27/Snow-cholera-map-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891" y="3036777"/>
            <a:ext cx="3041668" cy="28368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2/27/Snow-cholera-map-1.jpg"/>
          <p:cNvPicPr>
            <a:picLocks noChangeAspect="1" noChangeArrowheads="1"/>
          </p:cNvPicPr>
          <p:nvPr/>
        </p:nvPicPr>
        <p:blipFill rotWithShape="1">
          <a:blip r:embed="rId4">
            <a:extLst>
              <a:ext uri="{28A0092B-C50C-407E-A947-70E740481C1C}">
                <a14:useLocalDpi xmlns:a14="http://schemas.microsoft.com/office/drawing/2010/main" val="0"/>
              </a:ext>
            </a:extLst>
          </a:blip>
          <a:srcRect l="45147" t="35426" r="30728" b="48260"/>
          <a:stretch/>
        </p:blipFill>
        <p:spPr bwMode="auto">
          <a:xfrm>
            <a:off x="4263360" y="3118792"/>
            <a:ext cx="4238045" cy="2672861"/>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1973656" y="4025180"/>
            <a:ext cx="769544" cy="4879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p:cNvCxnSpPr/>
          <p:nvPr/>
        </p:nvCxnSpPr>
        <p:spPr>
          <a:xfrm flipH="1">
            <a:off x="2743201" y="3118792"/>
            <a:ext cx="1482670" cy="906388"/>
          </a:xfrm>
          <a:prstGeom prst="line">
            <a:avLst/>
          </a:prstGeom>
          <a:ln w="28575">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2743202" y="4482609"/>
            <a:ext cx="1482669" cy="1309044"/>
          </a:xfrm>
          <a:prstGeom prst="line">
            <a:avLst/>
          </a:prstGeom>
          <a:ln w="28575">
            <a:solidFill>
              <a:srgbClr val="FF0000"/>
            </a:solidFill>
            <a:head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10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Geospatial analysis in public health</a:t>
            </a:r>
          </a:p>
        </p:txBody>
      </p:sp>
      <p:sp>
        <p:nvSpPr>
          <p:cNvPr id="6" name="Content Placeholder 5"/>
          <p:cNvSpPr>
            <a:spLocks noGrp="1"/>
          </p:cNvSpPr>
          <p:nvPr>
            <p:ph idx="1"/>
          </p:nvPr>
        </p:nvSpPr>
        <p:spPr/>
        <p:txBody>
          <a:bodyPr>
            <a:normAutofit/>
          </a:bodyPr>
          <a:lstStyle/>
          <a:p>
            <a:pPr>
              <a:lnSpc>
                <a:spcPct val="100000"/>
              </a:lnSpc>
            </a:pPr>
            <a:r>
              <a:rPr lang="en-CA" dirty="0"/>
              <a:t>Modern applications in public health continue to include mapping of disease cases, but also aim to</a:t>
            </a:r>
          </a:p>
          <a:p>
            <a:pPr lvl="1">
              <a:lnSpc>
                <a:spcPct val="100000"/>
              </a:lnSpc>
            </a:pPr>
            <a:r>
              <a:rPr lang="en-CA" dirty="0"/>
              <a:t>evaluate differences in health services and health-related rates/risk across different geographic areas</a:t>
            </a:r>
          </a:p>
          <a:p>
            <a:pPr lvl="1">
              <a:lnSpc>
                <a:spcPct val="100000"/>
              </a:lnSpc>
            </a:pPr>
            <a:r>
              <a:rPr lang="en-CA" dirty="0"/>
              <a:t>quantify uncertainty in spatial measures/maps</a:t>
            </a:r>
          </a:p>
          <a:p>
            <a:pPr lvl="1">
              <a:lnSpc>
                <a:spcPct val="100000"/>
              </a:lnSpc>
            </a:pPr>
            <a:r>
              <a:rPr lang="en-CA" dirty="0"/>
              <a:t>identify “clusters” of disease or other health events of interest</a:t>
            </a:r>
          </a:p>
          <a:p>
            <a:pPr lvl="1">
              <a:lnSpc>
                <a:spcPct val="100000"/>
              </a:lnSpc>
            </a:pPr>
            <a:r>
              <a:rPr lang="en-CA" dirty="0"/>
              <a:t>assess the significance of factors potentially related to disease occurrence (e.g., exposures, services, etc.)</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643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Why do we need geospatial analysis?</a:t>
            </a:r>
          </a:p>
        </p:txBody>
      </p:sp>
      <p:sp>
        <p:nvSpPr>
          <p:cNvPr id="6" name="Content Placeholder 5"/>
          <p:cNvSpPr>
            <a:spLocks noGrp="1"/>
          </p:cNvSpPr>
          <p:nvPr>
            <p:ph idx="1"/>
          </p:nvPr>
        </p:nvSpPr>
        <p:spPr/>
        <p:txBody>
          <a:bodyPr>
            <a:normAutofit/>
          </a:bodyPr>
          <a:lstStyle/>
          <a:p>
            <a:r>
              <a:rPr lang="en-CA" dirty="0"/>
              <a:t>In public health, we often observe that measures from neighbouring regions are related (e.g., all tend to have high values, or low values) – consider Tobler’s (1970) first law of geography, </a:t>
            </a:r>
          </a:p>
          <a:p>
            <a:pPr marL="360000" indent="0">
              <a:spcBef>
                <a:spcPts val="1200"/>
              </a:spcBef>
              <a:spcAft>
                <a:spcPts val="1200"/>
              </a:spcAft>
              <a:buNone/>
            </a:pPr>
            <a:r>
              <a:rPr lang="en-CA" sz="2400" dirty="0"/>
              <a:t>“</a:t>
            </a:r>
            <a:r>
              <a:rPr lang="en-CA" sz="2400" i="1" dirty="0"/>
              <a:t>Everything is related to everything else, but near things are more related than far things</a:t>
            </a:r>
            <a:r>
              <a:rPr lang="en-CA" sz="2400" dirty="0"/>
              <a:t>”</a:t>
            </a:r>
            <a:endParaRPr lang="en-CA" dirty="0"/>
          </a:p>
          <a:p>
            <a:r>
              <a:rPr lang="en-CA" dirty="0"/>
              <a:t>For accurate and reliable estimates, geospatial analysis must take proper account of this </a:t>
            </a:r>
            <a:r>
              <a:rPr lang="en-CA" i="1" dirty="0"/>
              <a:t>spatial dependency </a:t>
            </a:r>
            <a:r>
              <a:rPr lang="en-CA" dirty="0"/>
              <a:t>(non-independence) among measures</a:t>
            </a:r>
          </a:p>
          <a:p>
            <a:pPr marL="360000" indent="0">
              <a:buNone/>
            </a:pPr>
            <a:endParaRPr lang="en-CA" sz="2400" dirty="0"/>
          </a:p>
          <a:p>
            <a:pPr marL="360000" indent="0">
              <a:buNone/>
            </a:pPr>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197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do we need geospatial analysis?</a:t>
            </a:r>
          </a:p>
        </p:txBody>
      </p:sp>
      <p:sp>
        <p:nvSpPr>
          <p:cNvPr id="3" name="Content Placeholder 2"/>
          <p:cNvSpPr>
            <a:spLocks noGrp="1"/>
          </p:cNvSpPr>
          <p:nvPr>
            <p:ph idx="1"/>
          </p:nvPr>
        </p:nvSpPr>
        <p:spPr/>
        <p:txBody>
          <a:bodyPr>
            <a:normAutofit/>
          </a:bodyPr>
          <a:lstStyle/>
          <a:p>
            <a:r>
              <a:rPr lang="en-CA" dirty="0"/>
              <a:t>Yet, we also observe that rates of disease often differ across locations</a:t>
            </a:r>
          </a:p>
          <a:p>
            <a:r>
              <a:rPr lang="en-CA" dirty="0"/>
              <a:t>Spatial analysis can provide a better understanding of how and why disease varies by location, which ultimately can help inform disease prevention and control</a:t>
            </a:r>
          </a:p>
          <a:p>
            <a:r>
              <a:rPr lang="en-CA" dirty="0"/>
              <a:t>Also, note that much of the data collected in public health has some record of location – this is important information that should be included in our analyses!</a:t>
            </a:r>
          </a:p>
          <a:p>
            <a:endParaRPr lang="en-CA"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p:cNvSpPr>
            <a:spLocks noGrp="1"/>
          </p:cNvSpPr>
          <p:nvPr>
            <p:ph type="body" sz="quarter" idx="13"/>
          </p:nvPr>
        </p:nvSpPr>
        <p:spPr/>
        <p:txBody>
          <a:bodyPr>
            <a:normAutofit fontScale="85000" lnSpcReduction="10000"/>
          </a:bodyPr>
          <a:lstStyle/>
          <a:p>
            <a:r>
              <a:rPr lang="en-CA" dirty="0"/>
              <a:t>Background and concepts</a:t>
            </a:r>
          </a:p>
        </p:txBody>
      </p:sp>
      <p:pic>
        <p:nvPicPr>
          <p:cNvPr id="7" name="Picture 6">
            <a:extLst>
              <a:ext uri="{FF2B5EF4-FFF2-40B4-BE49-F238E27FC236}">
                <a16:creationId xmlns:a16="http://schemas.microsoft.com/office/drawing/2014/main" id="{E015A487-1CDF-44C5-9425-C66E2AE8762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01618" y="5079668"/>
            <a:ext cx="2713383" cy="1577154"/>
          </a:xfrm>
          <a:prstGeom prst="rect">
            <a:avLst/>
          </a:prstGeom>
        </p:spPr>
      </p:pic>
    </p:spTree>
    <p:extLst>
      <p:ext uri="{BB962C8B-B14F-4D97-AF65-F5344CB8AC3E}">
        <p14:creationId xmlns:p14="http://schemas.microsoft.com/office/powerpoint/2010/main" val="528530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normAutofit/>
          </a:bodyPr>
          <a:lstStyle/>
          <a:p>
            <a:r>
              <a:rPr lang="en-CA" dirty="0"/>
              <a:t>Many considerations must be made when conducting geospatial analysis, including</a:t>
            </a:r>
          </a:p>
          <a:p>
            <a:pPr lvl="1"/>
            <a:r>
              <a:rPr lang="en-CA" dirty="0"/>
              <a:t>requirements, access, use and quality of data*</a:t>
            </a:r>
          </a:p>
          <a:p>
            <a:pPr lvl="1">
              <a:spcBef>
                <a:spcPts val="200"/>
              </a:spcBef>
            </a:pPr>
            <a:r>
              <a:rPr lang="en-CA" dirty="0"/>
              <a:t>privacy and confidentiality</a:t>
            </a:r>
          </a:p>
          <a:p>
            <a:pPr lvl="1">
              <a:spcBef>
                <a:spcPts val="200"/>
              </a:spcBef>
            </a:pPr>
            <a:r>
              <a:rPr lang="en-CA" dirty="0"/>
              <a:t>historical artifacts</a:t>
            </a:r>
          </a:p>
          <a:p>
            <a:pPr lvl="1">
              <a:spcBef>
                <a:spcPts val="200"/>
              </a:spcBef>
            </a:pPr>
            <a:r>
              <a:rPr lang="en-CA" dirty="0"/>
              <a:t>appropriate analytic methodology</a:t>
            </a:r>
          </a:p>
          <a:p>
            <a:pPr lvl="1">
              <a:spcBef>
                <a:spcPts val="200"/>
              </a:spcBef>
            </a:pPr>
            <a:r>
              <a:rPr lang="en-CA" dirty="0"/>
              <a:t>statistical assumptions</a:t>
            </a:r>
          </a:p>
          <a:p>
            <a:pPr lvl="1">
              <a:spcBef>
                <a:spcPts val="200"/>
              </a:spcBef>
            </a:pPr>
            <a:r>
              <a:rPr lang="en-CA" dirty="0"/>
              <a:t>interpretational challenges</a:t>
            </a:r>
          </a:p>
          <a:p>
            <a:pPr lvl="1">
              <a:spcBef>
                <a:spcPts val="200"/>
              </a:spcBef>
            </a:pPr>
            <a:r>
              <a:rPr lang="en-CA" dirty="0"/>
              <a:t>appropriate dissemination</a:t>
            </a:r>
          </a:p>
          <a:p>
            <a:pPr>
              <a:spcBef>
                <a:spcPts val="1200"/>
              </a:spcBef>
            </a:pPr>
            <a:r>
              <a:rPr lang="en-CA" dirty="0"/>
              <a:t>Note that not all of these are covered here and that consultation with experts (e.g., medical geographer) should be standard practice</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809" y="271767"/>
            <a:ext cx="1083541" cy="10835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6CB9347-FF65-4DA5-885B-1D8A3CE89914}"/>
              </a:ext>
            </a:extLst>
          </p:cNvPr>
          <p:cNvSpPr txBox="1"/>
          <p:nvPr/>
        </p:nvSpPr>
        <p:spPr>
          <a:xfrm>
            <a:off x="310510" y="6284867"/>
            <a:ext cx="766306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*Geospatial analysis suffers from the 4 “in’s”: data requirements are intensive, but the data themselves</a:t>
            </a:r>
            <a:b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may be inaccessible, inaccurate, and incomplete (Albert et al., 2000)</a:t>
            </a:r>
          </a:p>
        </p:txBody>
      </p:sp>
    </p:spTree>
    <p:extLst>
      <p:ext uri="{BB962C8B-B14F-4D97-AF65-F5344CB8AC3E}">
        <p14:creationId xmlns:p14="http://schemas.microsoft.com/office/powerpoint/2010/main" val="233102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800" dirty="0"/>
              <a:t>Review of selected terms and concepts</a:t>
            </a:r>
          </a:p>
        </p:txBody>
      </p:sp>
      <p:sp>
        <p:nvSpPr>
          <p:cNvPr id="3" name="Content Placeholder 2"/>
          <p:cNvSpPr>
            <a:spLocks noGrp="1"/>
          </p:cNvSpPr>
          <p:nvPr>
            <p:ph idx="1"/>
          </p:nvPr>
        </p:nvSpPr>
        <p:spPr/>
        <p:txBody>
          <a:bodyPr/>
          <a:lstStyle/>
          <a:p>
            <a:r>
              <a:rPr lang="en-CA" dirty="0"/>
              <a:t>For your reference, see the following sources for terminology and concepts related to spatial analysis:</a:t>
            </a:r>
          </a:p>
          <a:p>
            <a:pPr lvl="1"/>
            <a:r>
              <a:rPr lang="en-CA" u="sng" dirty="0">
                <a:hlinkClick r:id="rId2"/>
              </a:rPr>
              <a:t>https://support.esri.com/en/other-resources/gis-dictionary</a:t>
            </a:r>
            <a:endParaRPr lang="en-CA" u="sng" dirty="0"/>
          </a:p>
          <a:p>
            <a:pPr lvl="1"/>
            <a:r>
              <a:rPr lang="en-CA" dirty="0">
                <a:hlinkClick r:id="rId3"/>
              </a:rPr>
              <a:t>https://gisgeography.com/gis-dictionary-definition-glossary/</a:t>
            </a:r>
            <a:endParaRPr lang="en-CA" dirty="0"/>
          </a:p>
          <a:p>
            <a:pPr lvl="1"/>
            <a:r>
              <a:rPr lang="en-CA" u="sng" dirty="0">
                <a:hlinkClick r:id="rId4"/>
              </a:rPr>
              <a:t>https://www150.statcan.gc.ca/n1/pub/92-195-x/92-195-x2011001-eng.htm</a:t>
            </a:r>
            <a:endParaRPr lang="en-CA" dirty="0"/>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571864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5E38-E53D-41D9-B25D-4C22D448F1A8}"/>
              </a:ext>
            </a:extLst>
          </p:cNvPr>
          <p:cNvSpPr>
            <a:spLocks noGrp="1"/>
          </p:cNvSpPr>
          <p:nvPr>
            <p:ph type="title"/>
          </p:nvPr>
        </p:nvSpPr>
        <p:spPr/>
        <p:txBody>
          <a:bodyPr/>
          <a:lstStyle/>
          <a:p>
            <a:r>
              <a:rPr lang="en-US"/>
              <a:t>Working Assumptions</a:t>
            </a:r>
          </a:p>
        </p:txBody>
      </p:sp>
      <p:sp>
        <p:nvSpPr>
          <p:cNvPr id="3" name="Content Placeholder 2">
            <a:extLst>
              <a:ext uri="{FF2B5EF4-FFF2-40B4-BE49-F238E27FC236}">
                <a16:creationId xmlns:a16="http://schemas.microsoft.com/office/drawing/2014/main" id="{1A7652D0-1EAA-4B6F-BD78-1A18DD3C3E68}"/>
              </a:ext>
            </a:extLst>
          </p:cNvPr>
          <p:cNvSpPr>
            <a:spLocks noGrp="1"/>
          </p:cNvSpPr>
          <p:nvPr>
            <p:ph idx="1"/>
          </p:nvPr>
        </p:nvSpPr>
        <p:spPr/>
        <p:txBody>
          <a:bodyPr/>
          <a:lstStyle/>
          <a:p>
            <a:pPr fontAlgn="base"/>
            <a:r>
              <a:rPr lang="en-US"/>
              <a:t>The group will trust and work with the collective wisdom they have ​</a:t>
            </a:r>
          </a:p>
          <a:p>
            <a:pPr fontAlgn="base"/>
            <a:r>
              <a:rPr lang="en-US"/>
              <a:t>There are no bad questions or wrong answers ​</a:t>
            </a:r>
          </a:p>
          <a:p>
            <a:pPr fontAlgn="base"/>
            <a:r>
              <a:rPr lang="en-US"/>
              <a:t>The whole is greater than the sum of its parts ​</a:t>
            </a:r>
          </a:p>
          <a:p>
            <a:pPr fontAlgn="base"/>
            <a:r>
              <a:rPr lang="en-US"/>
              <a:t>Everyone will be heard and will hear others </a:t>
            </a:r>
          </a:p>
          <a:p>
            <a:endParaRPr lang="en-US"/>
          </a:p>
        </p:txBody>
      </p:sp>
      <p:sp>
        <p:nvSpPr>
          <p:cNvPr id="4" name="Slide Number Placeholder 3">
            <a:extLst>
              <a:ext uri="{FF2B5EF4-FFF2-40B4-BE49-F238E27FC236}">
                <a16:creationId xmlns:a16="http://schemas.microsoft.com/office/drawing/2014/main" id="{1EB3D81D-C055-4772-949C-234396AADF93}"/>
              </a:ext>
            </a:extLst>
          </p:cNvPr>
          <p:cNvSpPr>
            <a:spLocks noGrp="1"/>
          </p:cNvSpPr>
          <p:nvPr>
            <p:ph type="sldNum" sz="quarter" idx="12"/>
          </p:nvPr>
        </p:nvSpPr>
        <p:spPr/>
        <p:txBody>
          <a:bodyPr/>
          <a:lstStyle/>
          <a:p>
            <a:fld id="{C4A63B03-CE8E-41A3-ABC0-E6682684ECE7}" type="slidenum">
              <a:rPr lang="en-US" smtClean="0"/>
              <a:pPr/>
              <a:t>4</a:t>
            </a:fld>
            <a:endParaRPr lang="en-US"/>
          </a:p>
        </p:txBody>
      </p:sp>
    </p:spTree>
    <p:extLst>
      <p:ext uri="{BB962C8B-B14F-4D97-AF65-F5344CB8AC3E}">
        <p14:creationId xmlns:p14="http://schemas.microsoft.com/office/powerpoint/2010/main" val="1775975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Discussion</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622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8244130" cy="1043050"/>
          </a:xfrm>
        </p:spPr>
        <p:txBody>
          <a:bodyPr>
            <a:normAutofit/>
          </a:bodyPr>
          <a:lstStyle/>
          <a:p>
            <a:r>
              <a:rPr lang="en-CA" sz="3300" dirty="0"/>
              <a:t>Spatial analysis in public health</a:t>
            </a:r>
          </a:p>
        </p:txBody>
      </p:sp>
      <p:sp>
        <p:nvSpPr>
          <p:cNvPr id="3" name="Content Placeholder 2"/>
          <p:cNvSpPr>
            <a:spLocks noGrp="1"/>
          </p:cNvSpPr>
          <p:nvPr>
            <p:ph idx="1"/>
          </p:nvPr>
        </p:nvSpPr>
        <p:spPr/>
        <p:txBody>
          <a:bodyPr>
            <a:normAutofit lnSpcReduction="10000"/>
          </a:bodyPr>
          <a:lstStyle/>
          <a:p>
            <a:r>
              <a:rPr lang="en-CA" dirty="0"/>
              <a:t>How can spatial analyses inform public health decisions?</a:t>
            </a:r>
          </a:p>
          <a:p>
            <a:pPr lvl="1"/>
            <a:r>
              <a:rPr lang="en-CA" i="1" dirty="0"/>
              <a:t>Informing service distribution</a:t>
            </a:r>
            <a:r>
              <a:rPr lang="en-CA" dirty="0"/>
              <a:t>, based on population characteristics, density, health care needs; or, identifying closest appropriate service for underserved communities</a:t>
            </a:r>
          </a:p>
          <a:p>
            <a:pPr lvl="1"/>
            <a:r>
              <a:rPr lang="en-CA" i="1" dirty="0"/>
              <a:t>Measuring and evaluating distance and time </a:t>
            </a:r>
            <a:r>
              <a:rPr lang="en-CA" dirty="0"/>
              <a:t>to health care facilities for key populations (e.g., elderly, homeless, etc.) – straight line, relative, road network distances – to understand needs and gaps</a:t>
            </a:r>
          </a:p>
          <a:p>
            <a:pPr lvl="1"/>
            <a:r>
              <a:rPr lang="en-CA" i="1" dirty="0"/>
              <a:t>Surveillance and monitoring </a:t>
            </a:r>
            <a:r>
              <a:rPr lang="en-CA" dirty="0"/>
              <a:t>of health events, including disease incidence, deaths, immunization coverage, and their longitudinal trends, by geographic regions to inform investigation and action</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p:cNvSpPr>
            <a:spLocks noGrp="1"/>
          </p:cNvSpPr>
          <p:nvPr>
            <p:ph type="body" sz="quarter" idx="13"/>
          </p:nvPr>
        </p:nvSpPr>
        <p:spPr/>
        <p:txBody>
          <a:bodyPr>
            <a:normAutofit/>
          </a:bodyPr>
          <a:lstStyle/>
          <a:p>
            <a:r>
              <a:rPr lang="en-CA" dirty="0"/>
              <a:t>Discussion</a:t>
            </a:r>
          </a:p>
        </p:txBody>
      </p:sp>
      <p:pic>
        <p:nvPicPr>
          <p:cNvPr id="6" name="Picture 4">
            <a:extLst>
              <a:ext uri="{FF2B5EF4-FFF2-40B4-BE49-F238E27FC236}">
                <a16:creationId xmlns:a16="http://schemas.microsoft.com/office/drawing/2014/main" id="{4E6DA448-999C-4F12-A1E1-B0483910ED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4543" y="330530"/>
            <a:ext cx="904213" cy="90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66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95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Geospatial analysis in R</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Here, our focus is the application of geospatial methods using R software</a:t>
            </a:r>
          </a:p>
          <a:p>
            <a:r>
              <a:rPr lang="en-CA" dirty="0"/>
              <a:t>NO</a:t>
            </a:r>
            <a:r>
              <a:rPr lang="en-CA" baseline="-25000" dirty="0"/>
              <a:t>2</a:t>
            </a:r>
            <a:r>
              <a:rPr lang="en-CA" dirty="0"/>
              <a:t> concentrations in Europe as a public health example</a:t>
            </a:r>
          </a:p>
          <a:p>
            <a:endParaRPr lang="en-CA"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740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Content Placeholder 6"/>
          <p:cNvSpPr>
            <a:spLocks noGrp="1"/>
          </p:cNvSpPr>
          <p:nvPr>
            <p:ph idx="1"/>
          </p:nvPr>
        </p:nvSpPr>
        <p:spPr/>
        <p:txBody>
          <a:bodyPr/>
          <a:lstStyle/>
          <a:p>
            <a:pPr lvl="0"/>
            <a:r>
              <a:rPr lang="en-CA" dirty="0"/>
              <a:t>Albert, D.P., </a:t>
            </a:r>
            <a:r>
              <a:rPr lang="en-CA" dirty="0" err="1"/>
              <a:t>Gesler</a:t>
            </a:r>
            <a:r>
              <a:rPr lang="en-CA" dirty="0"/>
              <a:t>, W.M. and </a:t>
            </a:r>
            <a:r>
              <a:rPr lang="en-CA" dirty="0" err="1"/>
              <a:t>Levergood</a:t>
            </a:r>
            <a:r>
              <a:rPr lang="en-CA" dirty="0"/>
              <a:t>, B. eds. 2003. Spatial analysis, GIS and remote sensing: applications in the health sciences. CRC Press</a:t>
            </a:r>
          </a:p>
          <a:p>
            <a:pPr lvl="0"/>
            <a:r>
              <a:rPr lang="en-CA" dirty="0"/>
              <a:t>Tobler W. 1970. A computer movie simulating urban growth in the Detroit region. </a:t>
            </a:r>
            <a:r>
              <a:rPr lang="en-CA" i="1" dirty="0"/>
              <a:t>Economic Geography</a:t>
            </a:r>
            <a:r>
              <a:rPr lang="en-CA" dirty="0"/>
              <a:t>, 46(Supplement): 234–240.</a:t>
            </a:r>
          </a:p>
          <a:p>
            <a:pPr lvl="0"/>
            <a:r>
              <a:rPr lang="en-CA" dirty="0"/>
              <a:t>Waller, L.A. and </a:t>
            </a:r>
            <a:r>
              <a:rPr lang="en-CA" dirty="0" err="1"/>
              <a:t>Gotway</a:t>
            </a:r>
            <a:r>
              <a:rPr lang="en-CA" dirty="0"/>
              <a:t>, C.A. 2004. </a:t>
            </a:r>
            <a:r>
              <a:rPr lang="en-CA" i="1" dirty="0"/>
              <a:t>Applied spatial statistics for public health data</a:t>
            </a:r>
            <a:r>
              <a:rPr lang="en-CA" dirty="0"/>
              <a:t>. John Wiley &amp; Sons. </a:t>
            </a:r>
          </a:p>
          <a:p>
            <a:endParaRPr lang="en-CA" dirty="0"/>
          </a:p>
        </p:txBody>
      </p:sp>
    </p:spTree>
    <p:extLst>
      <p:ext uri="{BB962C8B-B14F-4D97-AF65-F5344CB8AC3E}">
        <p14:creationId xmlns:p14="http://schemas.microsoft.com/office/powerpoint/2010/main" val="2663995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DD29-9497-4370-8893-936951898463}"/>
              </a:ext>
            </a:extLst>
          </p:cNvPr>
          <p:cNvSpPr>
            <a:spLocks noGrp="1"/>
          </p:cNvSpPr>
          <p:nvPr>
            <p:ph type="title"/>
          </p:nvPr>
        </p:nvSpPr>
        <p:spPr/>
        <p:txBody>
          <a:bodyPr/>
          <a:lstStyle/>
          <a:p>
            <a:r>
              <a:rPr lang="en-US" dirty="0"/>
              <a:t>Break</a:t>
            </a:r>
            <a:br>
              <a:rPr lang="en-US" dirty="0"/>
            </a:br>
            <a:r>
              <a:rPr lang="en-US" dirty="0"/>
              <a:t>10:30am-10:45am</a:t>
            </a:r>
          </a:p>
        </p:txBody>
      </p:sp>
      <p:sp>
        <p:nvSpPr>
          <p:cNvPr id="3" name="Slide Number Placeholder 2">
            <a:extLst>
              <a:ext uri="{FF2B5EF4-FFF2-40B4-BE49-F238E27FC236}">
                <a16:creationId xmlns:a16="http://schemas.microsoft.com/office/drawing/2014/main" id="{2CB5034D-029E-481F-9745-BBC67DE5F744}"/>
              </a:ext>
            </a:extLst>
          </p:cNvPr>
          <p:cNvSpPr>
            <a:spLocks noGrp="1"/>
          </p:cNvSpPr>
          <p:nvPr>
            <p:ph type="sldNum" sz="quarter" idx="12"/>
          </p:nvPr>
        </p:nvSpPr>
        <p:spPr/>
        <p:txBody>
          <a:bodyPr/>
          <a:lstStyle/>
          <a:p>
            <a:fld id="{C4A63B03-CE8E-41A3-ABC0-E6682684ECE7}" type="slidenum">
              <a:rPr lang="en-US" smtClean="0"/>
              <a:pPr/>
              <a:t>45</a:t>
            </a:fld>
            <a:endParaRPr lang="en-US"/>
          </a:p>
        </p:txBody>
      </p:sp>
    </p:spTree>
    <p:extLst>
      <p:ext uri="{BB962C8B-B14F-4D97-AF65-F5344CB8AC3E}">
        <p14:creationId xmlns:p14="http://schemas.microsoft.com/office/powerpoint/2010/main" val="2186880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a:xfrm>
            <a:off x="508001" y="1122363"/>
            <a:ext cx="8100290" cy="2387600"/>
          </a:xfrm>
        </p:spPr>
        <p:txBody>
          <a:bodyPr>
            <a:normAutofit fontScale="90000"/>
          </a:bodyPr>
          <a:lstStyle/>
          <a:p>
            <a:r>
              <a:rPr lang="en-CA" dirty="0"/>
              <a:t>Module 2: Working with and understanding spatial data</a:t>
            </a:r>
          </a:p>
        </p:txBody>
      </p:sp>
      <p:sp>
        <p:nvSpPr>
          <p:cNvPr id="6" name="Subtitle 2">
            <a:extLst>
              <a:ext uri="{FF2B5EF4-FFF2-40B4-BE49-F238E27FC236}">
                <a16:creationId xmlns:a16="http://schemas.microsoft.com/office/drawing/2014/main" id="{CDD780C3-9474-4B8E-A39B-991C3A779465}"/>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1661568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Spatial data</a:t>
            </a:r>
          </a:p>
          <a:p>
            <a:pPr lvl="1"/>
            <a:r>
              <a:rPr lang="en-CA" dirty="0"/>
              <a:t>Coordinate reference systems and projection systems</a:t>
            </a:r>
          </a:p>
          <a:p>
            <a:pPr lvl="1"/>
            <a:r>
              <a:rPr lang="en-CA" dirty="0"/>
              <a:t>Spatial data in R </a:t>
            </a:r>
          </a:p>
          <a:p>
            <a:r>
              <a:rPr lang="en-CA" dirty="0"/>
              <a:t>Illustrative example</a:t>
            </a:r>
          </a:p>
          <a:p>
            <a:pPr lvl="1"/>
            <a:r>
              <a:rPr lang="en-CA" dirty="0"/>
              <a:t>R script: Working with spatial data</a:t>
            </a:r>
          </a:p>
          <a:p>
            <a:r>
              <a:rPr lang="en-CA" dirty="0"/>
              <a:t>Discussion</a:t>
            </a:r>
          </a:p>
          <a:p>
            <a:pPr lvl="1"/>
            <a:r>
              <a:rPr lang="en-CA" dirty="0"/>
              <a:t>Challenges in accessing and using spatial data</a:t>
            </a:r>
          </a:p>
          <a:p>
            <a:r>
              <a:rPr lang="en-CA" dirty="0"/>
              <a:t>References and other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4491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04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Spatial data</a:t>
            </a:r>
          </a:p>
        </p:txBody>
      </p:sp>
      <p:sp>
        <p:nvSpPr>
          <p:cNvPr id="6" name="Content Placeholder 5"/>
          <p:cNvSpPr>
            <a:spLocks noGrp="1"/>
          </p:cNvSpPr>
          <p:nvPr>
            <p:ph idx="1"/>
          </p:nvPr>
        </p:nvSpPr>
        <p:spPr/>
        <p:txBody>
          <a:bodyPr>
            <a:normAutofit/>
          </a:bodyPr>
          <a:lstStyle/>
          <a:p>
            <a:r>
              <a:rPr lang="en-CA" dirty="0"/>
              <a:t>Geospatial data are those data located in two or more dimensions – </a:t>
            </a:r>
            <a:r>
              <a:rPr lang="en-CA" i="1" dirty="0"/>
              <a:t>these additional dimensions provide additional information </a:t>
            </a:r>
            <a:r>
              <a:rPr lang="en-CA" dirty="0"/>
              <a:t>for analysis and understanding</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E278D79-CCE5-407F-A639-3FF049E8E11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86051" y="2931509"/>
            <a:ext cx="4099427" cy="3429000"/>
          </a:xfrm>
          <a:prstGeom prst="rect">
            <a:avLst/>
          </a:prstGeom>
        </p:spPr>
      </p:pic>
    </p:spTree>
    <p:extLst>
      <p:ext uri="{BB962C8B-B14F-4D97-AF65-F5344CB8AC3E}">
        <p14:creationId xmlns:p14="http://schemas.microsoft.com/office/powerpoint/2010/main" val="2218141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ECB7-7471-4448-B559-BEADEF1F3308}"/>
              </a:ext>
            </a:extLst>
          </p:cNvPr>
          <p:cNvSpPr>
            <a:spLocks noGrp="1"/>
          </p:cNvSpPr>
          <p:nvPr>
            <p:ph type="title"/>
          </p:nvPr>
        </p:nvSpPr>
        <p:spPr/>
        <p:txBody>
          <a:bodyPr/>
          <a:lstStyle/>
          <a:p>
            <a:r>
              <a:rPr lang="en-US"/>
              <a:t>Canadian Partnership Against Cancer</a:t>
            </a:r>
          </a:p>
        </p:txBody>
      </p:sp>
      <p:sp>
        <p:nvSpPr>
          <p:cNvPr id="3" name="Slide Number Placeholder 2">
            <a:extLst>
              <a:ext uri="{FF2B5EF4-FFF2-40B4-BE49-F238E27FC236}">
                <a16:creationId xmlns:a16="http://schemas.microsoft.com/office/drawing/2014/main" id="{5D534BE4-AA51-49EE-B6EC-20F1EA2E0A09}"/>
              </a:ext>
            </a:extLst>
          </p:cNvPr>
          <p:cNvSpPr>
            <a:spLocks noGrp="1"/>
          </p:cNvSpPr>
          <p:nvPr>
            <p:ph type="sldNum" sz="quarter" idx="12"/>
          </p:nvPr>
        </p:nvSpPr>
        <p:spPr/>
        <p:txBody>
          <a:bodyPr/>
          <a:lstStyle/>
          <a:p>
            <a:fld id="{C4A63B03-CE8E-41A3-ABC0-E6682684ECE7}" type="slidenum">
              <a:rPr lang="en-US" smtClean="0"/>
              <a:pPr/>
              <a:t>5</a:t>
            </a:fld>
            <a:endParaRPr lang="en-US"/>
          </a:p>
        </p:txBody>
      </p:sp>
    </p:spTree>
    <p:extLst>
      <p:ext uri="{BB962C8B-B14F-4D97-AF65-F5344CB8AC3E}">
        <p14:creationId xmlns:p14="http://schemas.microsoft.com/office/powerpoint/2010/main" val="396113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Spatial data</a:t>
            </a:r>
          </a:p>
        </p:txBody>
      </p:sp>
      <p:sp>
        <p:nvSpPr>
          <p:cNvPr id="6" name="Content Placeholder 5"/>
          <p:cNvSpPr>
            <a:spLocks noGrp="1"/>
          </p:cNvSpPr>
          <p:nvPr>
            <p:ph idx="1"/>
          </p:nvPr>
        </p:nvSpPr>
        <p:spPr/>
        <p:txBody>
          <a:bodyPr>
            <a:normAutofit/>
          </a:bodyPr>
          <a:lstStyle/>
          <a:p>
            <a:pPr>
              <a:spcAft>
                <a:spcPts val="1200"/>
              </a:spcAft>
            </a:pPr>
            <a:r>
              <a:rPr lang="en-CA" dirty="0"/>
              <a:t>In geospatial analysis, the actual location of something is described using a </a:t>
            </a:r>
            <a:r>
              <a:rPr lang="en-CA" i="1" dirty="0" err="1"/>
              <a:t>georeference</a:t>
            </a:r>
            <a:r>
              <a:rPr lang="en-CA" dirty="0"/>
              <a:t>, typically a coordinate system</a:t>
            </a:r>
          </a:p>
          <a:p>
            <a:r>
              <a:rPr lang="en-CA" dirty="0"/>
              <a:t>In addition to location, three essential aspects of geospatial data are  </a:t>
            </a:r>
          </a:p>
          <a:p>
            <a:pPr lvl="1"/>
            <a:r>
              <a:rPr lang="en-CA" i="1" dirty="0"/>
              <a:t>features</a:t>
            </a:r>
            <a:r>
              <a:rPr lang="en-CA" dirty="0"/>
              <a:t> (point, line, area or volume)</a:t>
            </a:r>
          </a:p>
          <a:p>
            <a:pPr lvl="1"/>
            <a:r>
              <a:rPr lang="en-CA" i="1" dirty="0"/>
              <a:t>supports</a:t>
            </a:r>
            <a:r>
              <a:rPr lang="en-CA" dirty="0"/>
              <a:t> (size, shape and orientation of features)</a:t>
            </a:r>
          </a:p>
          <a:p>
            <a:pPr lvl="1"/>
            <a:r>
              <a:rPr lang="en-CA" i="1" dirty="0"/>
              <a:t>attributes</a:t>
            </a:r>
            <a:r>
              <a:rPr lang="en-CA" dirty="0"/>
              <a:t> (characteristics or measurements associated with a feature)</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608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Spatial data</a:t>
            </a:r>
          </a:p>
        </p:txBody>
      </p:sp>
      <p:sp>
        <p:nvSpPr>
          <p:cNvPr id="6" name="Content Placeholder 5"/>
          <p:cNvSpPr>
            <a:spLocks noGrp="1"/>
          </p:cNvSpPr>
          <p:nvPr>
            <p:ph idx="1"/>
          </p:nvPr>
        </p:nvSpPr>
        <p:spPr/>
        <p:txBody>
          <a:bodyPr>
            <a:normAutofit/>
          </a:bodyPr>
          <a:lstStyle/>
          <a:p>
            <a:pPr>
              <a:spcAft>
                <a:spcPts val="1200"/>
              </a:spcAft>
            </a:pPr>
            <a:r>
              <a:rPr lang="en-CA" dirty="0"/>
              <a:t>Examples of ‘features’</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F9F01D0-CB6B-465D-8D40-586B3FD140F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6876" r="40100"/>
          <a:stretch/>
        </p:blipFill>
        <p:spPr>
          <a:xfrm>
            <a:off x="674256" y="1958424"/>
            <a:ext cx="4395932" cy="4661456"/>
          </a:xfrm>
          <a:prstGeom prst="rect">
            <a:avLst/>
          </a:prstGeom>
        </p:spPr>
      </p:pic>
      <p:sp>
        <p:nvSpPr>
          <p:cNvPr id="3" name="TextBox 2">
            <a:extLst>
              <a:ext uri="{FF2B5EF4-FFF2-40B4-BE49-F238E27FC236}">
                <a16:creationId xmlns:a16="http://schemas.microsoft.com/office/drawing/2014/main" id="{56500047-3B7C-4A9C-AB60-11C43B32790A}"/>
              </a:ext>
            </a:extLst>
          </p:cNvPr>
          <p:cNvSpPr txBox="1"/>
          <p:nvPr/>
        </p:nvSpPr>
        <p:spPr>
          <a:xfrm>
            <a:off x="4213872" y="2456643"/>
            <a:ext cx="417159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Locations of residences, hospitals, services</a:t>
            </a:r>
          </a:p>
        </p:txBody>
      </p:sp>
      <p:sp>
        <p:nvSpPr>
          <p:cNvPr id="9" name="TextBox 8">
            <a:extLst>
              <a:ext uri="{FF2B5EF4-FFF2-40B4-BE49-F238E27FC236}">
                <a16:creationId xmlns:a16="http://schemas.microsoft.com/office/drawing/2014/main" id="{B0F9D2A5-7DBA-47FA-936B-63C47353F68D}"/>
              </a:ext>
            </a:extLst>
          </p:cNvPr>
          <p:cNvSpPr txBox="1"/>
          <p:nvPr/>
        </p:nvSpPr>
        <p:spPr>
          <a:xfrm>
            <a:off x="5070188" y="3968569"/>
            <a:ext cx="36950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Routes of streets, public transit, rivers</a:t>
            </a:r>
          </a:p>
        </p:txBody>
      </p:sp>
      <p:sp>
        <p:nvSpPr>
          <p:cNvPr id="11" name="TextBox 10">
            <a:extLst>
              <a:ext uri="{FF2B5EF4-FFF2-40B4-BE49-F238E27FC236}">
                <a16:creationId xmlns:a16="http://schemas.microsoft.com/office/drawing/2014/main" id="{FBE74332-97B9-41A2-8A07-DF5AE77144DA}"/>
              </a:ext>
            </a:extLst>
          </p:cNvPr>
          <p:cNvSpPr txBox="1"/>
          <p:nvPr/>
        </p:nvSpPr>
        <p:spPr>
          <a:xfrm>
            <a:off x="5070188" y="5480495"/>
            <a:ext cx="399320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Health or census region, catchment, lake</a:t>
            </a:r>
          </a:p>
        </p:txBody>
      </p:sp>
      <p:sp>
        <p:nvSpPr>
          <p:cNvPr id="5" name="TextBox 4">
            <a:extLst>
              <a:ext uri="{FF2B5EF4-FFF2-40B4-BE49-F238E27FC236}">
                <a16:creationId xmlns:a16="http://schemas.microsoft.com/office/drawing/2014/main" id="{61408C84-1BE0-470C-B755-65A6FED50DE7}"/>
              </a:ext>
            </a:extLst>
          </p:cNvPr>
          <p:cNvSpPr txBox="1"/>
          <p:nvPr/>
        </p:nvSpPr>
        <p:spPr>
          <a:xfrm>
            <a:off x="0" y="6623818"/>
            <a:ext cx="558755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https://automating-gis-processes.github.io/CSC/notebooks/L1/geometric-objects.html</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083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B8740-1DDB-4C9A-92C9-E74F1D2BDFB2}"/>
              </a:ext>
            </a:extLst>
          </p:cNvPr>
          <p:cNvSpPr>
            <a:spLocks noGrp="1"/>
          </p:cNvSpPr>
          <p:nvPr>
            <p:ph type="title"/>
          </p:nvPr>
        </p:nvSpPr>
        <p:spPr/>
        <p:txBody>
          <a:bodyPr/>
          <a:lstStyle/>
          <a:p>
            <a:r>
              <a:rPr lang="en-CA" dirty="0"/>
              <a:t>Spatial data</a:t>
            </a:r>
          </a:p>
        </p:txBody>
      </p:sp>
      <p:sp>
        <p:nvSpPr>
          <p:cNvPr id="3" name="Content Placeholder 2">
            <a:extLst>
              <a:ext uri="{FF2B5EF4-FFF2-40B4-BE49-F238E27FC236}">
                <a16:creationId xmlns:a16="http://schemas.microsoft.com/office/drawing/2014/main" id="{084F1209-67D5-44E7-B76F-E300D1918E33}"/>
              </a:ext>
            </a:extLst>
          </p:cNvPr>
          <p:cNvSpPr>
            <a:spLocks noGrp="1"/>
          </p:cNvSpPr>
          <p:nvPr>
            <p:ph idx="1"/>
          </p:nvPr>
        </p:nvSpPr>
        <p:spPr/>
        <p:txBody>
          <a:bodyPr/>
          <a:lstStyle/>
          <a:p>
            <a:pPr>
              <a:spcAft>
                <a:spcPts val="600"/>
              </a:spcAft>
            </a:pPr>
            <a:r>
              <a:rPr lang="en-CA" dirty="0"/>
              <a:t>Briefly, let’s review a few aspects of geospatial data</a:t>
            </a:r>
          </a:p>
          <a:p>
            <a:pPr lvl="1"/>
            <a:r>
              <a:rPr lang="en-CA" dirty="0"/>
              <a:t>vector and raster data</a:t>
            </a:r>
          </a:p>
          <a:p>
            <a:pPr lvl="1"/>
            <a:r>
              <a:rPr lang="en-CA" dirty="0"/>
              <a:t>point and areal data</a:t>
            </a:r>
          </a:p>
          <a:p>
            <a:pPr lvl="1"/>
            <a:r>
              <a:rPr lang="en-CA" dirty="0"/>
              <a:t>polygons</a:t>
            </a:r>
          </a:p>
          <a:p>
            <a:pPr lvl="1"/>
            <a:r>
              <a:rPr lang="en-CA" dirty="0"/>
              <a:t>geocoding</a:t>
            </a:r>
          </a:p>
        </p:txBody>
      </p:sp>
      <p:sp>
        <p:nvSpPr>
          <p:cNvPr id="4" name="Slide Number Placeholder 3">
            <a:extLst>
              <a:ext uri="{FF2B5EF4-FFF2-40B4-BE49-F238E27FC236}">
                <a16:creationId xmlns:a16="http://schemas.microsoft.com/office/drawing/2014/main" id="{02D18B07-D541-47F3-8A07-6927D2A36D9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654C9989-B02E-4046-9F04-93012B329C0D}"/>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7" name="Picture 6">
            <a:extLst>
              <a:ext uri="{FF2B5EF4-FFF2-40B4-BE49-F238E27FC236}">
                <a16:creationId xmlns:a16="http://schemas.microsoft.com/office/drawing/2014/main" id="{D7AC5BAD-7957-448A-BC8A-DF8350D6AD8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8350" t="3141" r="8388" b="6763"/>
          <a:stretch/>
        </p:blipFill>
        <p:spPr>
          <a:xfrm>
            <a:off x="5555460" y="2042887"/>
            <a:ext cx="1382780" cy="1496291"/>
          </a:xfrm>
          <a:prstGeom prst="rect">
            <a:avLst/>
          </a:prstGeom>
        </p:spPr>
      </p:pic>
    </p:spTree>
    <p:extLst>
      <p:ext uri="{BB962C8B-B14F-4D97-AF65-F5344CB8AC3E}">
        <p14:creationId xmlns:p14="http://schemas.microsoft.com/office/powerpoint/2010/main" val="3295807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vectors and </a:t>
            </a:r>
            <a:r>
              <a:rPr lang="en-CA" dirty="0" err="1"/>
              <a:t>rasters</a:t>
            </a:r>
            <a:endParaRPr lang="en-CA" dirty="0"/>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a:xfrm>
            <a:off x="628650" y="1490472"/>
            <a:ext cx="7886700" cy="5113528"/>
          </a:xfrm>
        </p:spPr>
        <p:txBody>
          <a:bodyPr>
            <a:normAutofit/>
          </a:bodyPr>
          <a:lstStyle/>
          <a:p>
            <a:r>
              <a:rPr lang="en-CA" i="1" dirty="0"/>
              <a:t>Vector data: </a:t>
            </a:r>
            <a:r>
              <a:rPr lang="en-CA" dirty="0"/>
              <a:t>representation of geographic features as points, lines, and polygons using coordinate pairs and ordered lists of vertices; attributes may be associated with each vector feature</a:t>
            </a:r>
          </a:p>
          <a:p>
            <a:pPr lvl="1"/>
            <a:r>
              <a:rPr lang="en-CA" dirty="0"/>
              <a:t>e.g., summarised population characteristics (e.g., health, socio-demography, etc.) by census regions or other distinct boundaries</a:t>
            </a:r>
          </a:p>
          <a:p>
            <a:pPr lvl="1"/>
            <a:endParaRPr lang="en-CA" dirty="0"/>
          </a:p>
          <a:p>
            <a:r>
              <a:rPr lang="en-CA" i="1" dirty="0"/>
              <a:t>Raster data</a:t>
            </a:r>
            <a:r>
              <a:rPr lang="en-CA" dirty="0"/>
              <a:t>: geographic features are represented and stored as uniformly sized pixels; attributes are typically associated with each of these grid cells</a:t>
            </a:r>
          </a:p>
          <a:p>
            <a:pPr lvl="1"/>
            <a:r>
              <a:rPr lang="en-CA" dirty="0"/>
              <a:t>e.g., satellite imagery and other remote sensing information</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387275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vectors and </a:t>
            </a:r>
            <a:r>
              <a:rPr lang="en-CA" dirty="0" err="1"/>
              <a:t>rasters</a:t>
            </a:r>
            <a:endParaRPr lang="en-CA" dirty="0"/>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1026" name="Picture 2">
            <a:extLst>
              <a:ext uri="{FF2B5EF4-FFF2-40B4-BE49-F238E27FC236}">
                <a16:creationId xmlns:a16="http://schemas.microsoft.com/office/drawing/2014/main" id="{286F9FFC-34D3-4659-A6E3-1A26637EB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036" y="1655372"/>
            <a:ext cx="6055591" cy="48835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37D3A3-7978-49AC-940D-0CE53355B3F5}"/>
              </a:ext>
            </a:extLst>
          </p:cNvPr>
          <p:cNvSpPr txBox="1"/>
          <p:nvPr/>
        </p:nvSpPr>
        <p:spPr>
          <a:xfrm>
            <a:off x="267855" y="6538913"/>
            <a:ext cx="426386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https://commons.wikimedia.org/wiki/File:Raster_vector_tikz.png</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775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vectors and </a:t>
            </a:r>
            <a:r>
              <a:rPr lang="en-CA" dirty="0" err="1"/>
              <a:t>rasters</a:t>
            </a:r>
            <a:endParaRPr lang="en-CA" dirty="0"/>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Both vector and raster data can be used together (or converted from one to the other), but vector data usually require much less computational memory and time</a:t>
            </a:r>
          </a:p>
          <a:p>
            <a:r>
              <a:rPr lang="en-CA" dirty="0"/>
              <a:t>Here, we focus only on the manipulation, mapping and analysis of vector data</a:t>
            </a:r>
          </a:p>
          <a:p>
            <a:endParaRPr lang="en-CA" dirty="0"/>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147228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points vs areal units</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Spatial information comes in a variety of forms, with space treated as</a:t>
            </a:r>
          </a:p>
          <a:p>
            <a:pPr lvl="1"/>
            <a:r>
              <a:rPr lang="en-CA" dirty="0"/>
              <a:t>a continuous distribution, giving rise to </a:t>
            </a:r>
            <a:r>
              <a:rPr lang="en-CA" i="1" dirty="0"/>
              <a:t>point data </a:t>
            </a:r>
            <a:r>
              <a:rPr lang="en-CA" dirty="0"/>
              <a:t>with values that can occur at any location in space (e.g., continuous measures of temperature for all points within a region); or,</a:t>
            </a:r>
          </a:p>
          <a:p>
            <a:pPr lvl="1"/>
            <a:r>
              <a:rPr lang="en-CA" dirty="0"/>
              <a:t>aggregate, or </a:t>
            </a:r>
            <a:r>
              <a:rPr lang="en-CA" i="1" dirty="0"/>
              <a:t>areal,</a:t>
            </a:r>
            <a:r>
              <a:rPr lang="en-CA" dirty="0"/>
              <a:t> units with summary values for each unit (e.g., average temperature in a region) which may be then assigned to a representative point such as the region’s centroid</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grpSp>
        <p:nvGrpSpPr>
          <p:cNvPr id="8" name="Group 7">
            <a:extLst>
              <a:ext uri="{FF2B5EF4-FFF2-40B4-BE49-F238E27FC236}">
                <a16:creationId xmlns:a16="http://schemas.microsoft.com/office/drawing/2014/main" id="{4E2464C2-AFEA-4269-AB25-CA2FCF404B4B}"/>
              </a:ext>
            </a:extLst>
          </p:cNvPr>
          <p:cNvGrpSpPr/>
          <p:nvPr/>
        </p:nvGrpSpPr>
        <p:grpSpPr>
          <a:xfrm>
            <a:off x="2686051" y="5002088"/>
            <a:ext cx="4091709" cy="1765568"/>
            <a:chOff x="2686051" y="4955908"/>
            <a:chExt cx="4091709" cy="1765568"/>
          </a:xfrm>
        </p:grpSpPr>
        <p:pic>
          <p:nvPicPr>
            <p:cNvPr id="1026" name="Picture 2">
              <a:extLst>
                <a:ext uri="{FF2B5EF4-FFF2-40B4-BE49-F238E27FC236}">
                  <a16:creationId xmlns:a16="http://schemas.microsoft.com/office/drawing/2014/main" id="{A63C55D8-9694-476C-AC5A-F5826EB8E24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10" t="19462" r="6875" b="21374"/>
            <a:stretch/>
          </p:blipFill>
          <p:spPr bwMode="auto">
            <a:xfrm>
              <a:off x="2686051" y="5048346"/>
              <a:ext cx="4091709" cy="16731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8AC333-2745-4759-9077-DA69035B7E6D}"/>
                </a:ext>
              </a:extLst>
            </p:cNvPr>
            <p:cNvSpPr/>
            <p:nvPr/>
          </p:nvSpPr>
          <p:spPr>
            <a:xfrm>
              <a:off x="3913632" y="4955908"/>
              <a:ext cx="79015" cy="1765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73537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polygons</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In geospatial data, a </a:t>
            </a:r>
            <a:r>
              <a:rPr lang="en-CA" i="1" dirty="0"/>
              <a:t>polygon</a:t>
            </a:r>
            <a:r>
              <a:rPr lang="en-CA" dirty="0"/>
              <a:t> is a closed shape defined by a sequence of coordinate pairs (vertices) – the first and last coordinate pair are the same and all other pairs are unique</a:t>
            </a:r>
          </a:p>
          <a:p>
            <a:pPr lvl="1"/>
            <a:endParaRPr lang="en-CA" dirty="0"/>
          </a:p>
          <a:p>
            <a:r>
              <a:rPr lang="en-CA" dirty="0"/>
              <a:t>Map regions can be represented by polygons, and analyses may use a representative point (e.g., </a:t>
            </a:r>
            <a:r>
              <a:rPr lang="en-CA" i="1" dirty="0"/>
              <a:t>centroid</a:t>
            </a:r>
            <a:r>
              <a:rPr lang="en-CA" dirty="0"/>
              <a:t>) for each polygon to define its spatial location and calculate distances to other polygons or points of interest</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grpSp>
        <p:nvGrpSpPr>
          <p:cNvPr id="6" name="Group 5">
            <a:extLst>
              <a:ext uri="{FF2B5EF4-FFF2-40B4-BE49-F238E27FC236}">
                <a16:creationId xmlns:a16="http://schemas.microsoft.com/office/drawing/2014/main" id="{1F34FB89-CC9F-40A6-ACC9-36AB5E22C547}"/>
              </a:ext>
            </a:extLst>
          </p:cNvPr>
          <p:cNvGrpSpPr/>
          <p:nvPr/>
        </p:nvGrpSpPr>
        <p:grpSpPr>
          <a:xfrm>
            <a:off x="2770910" y="5367528"/>
            <a:ext cx="3390337" cy="937491"/>
            <a:chOff x="5163129" y="388150"/>
            <a:chExt cx="3390337" cy="937491"/>
          </a:xfrm>
        </p:grpSpPr>
        <p:sp>
          <p:nvSpPr>
            <p:cNvPr id="11" name="Flowchart: Manual Input 10">
              <a:extLst>
                <a:ext uri="{FF2B5EF4-FFF2-40B4-BE49-F238E27FC236}">
                  <a16:creationId xmlns:a16="http://schemas.microsoft.com/office/drawing/2014/main" id="{AE17EEC7-1B50-4DFA-9A41-0C7570DB7D88}"/>
                </a:ext>
              </a:extLst>
            </p:cNvPr>
            <p:cNvSpPr/>
            <p:nvPr/>
          </p:nvSpPr>
          <p:spPr>
            <a:xfrm rot="1713562">
              <a:off x="7194854" y="388150"/>
              <a:ext cx="1358612" cy="729193"/>
            </a:xfrm>
            <a:prstGeom prst="flowChartManualInpu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lowchart: Manual Operation 11">
              <a:extLst>
                <a:ext uri="{FF2B5EF4-FFF2-40B4-BE49-F238E27FC236}">
                  <a16:creationId xmlns:a16="http://schemas.microsoft.com/office/drawing/2014/main" id="{72B70E4D-C0B7-4B8D-9E48-C93C8A23F0A2}"/>
                </a:ext>
              </a:extLst>
            </p:cNvPr>
            <p:cNvSpPr/>
            <p:nvPr/>
          </p:nvSpPr>
          <p:spPr>
            <a:xfrm rot="20412765">
              <a:off x="5163129" y="461980"/>
              <a:ext cx="1228436" cy="863661"/>
            </a:xfrm>
            <a:prstGeom prst="flowChartManualOperation">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681374E-CD95-427A-BA7E-402960DA1560}"/>
                </a:ext>
              </a:extLst>
            </p:cNvPr>
            <p:cNvSpPr/>
            <p:nvPr/>
          </p:nvSpPr>
          <p:spPr>
            <a:xfrm>
              <a:off x="5680365" y="817397"/>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0053E97D-5696-43D0-B226-B533E78A5C43}"/>
                </a:ext>
              </a:extLst>
            </p:cNvPr>
            <p:cNvSpPr/>
            <p:nvPr/>
          </p:nvSpPr>
          <p:spPr>
            <a:xfrm>
              <a:off x="7795650" y="736453"/>
              <a:ext cx="144000" cy="14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 name="Straight Arrow Connector 7">
            <a:extLst>
              <a:ext uri="{FF2B5EF4-FFF2-40B4-BE49-F238E27FC236}">
                <a16:creationId xmlns:a16="http://schemas.microsoft.com/office/drawing/2014/main" id="{408EA8D7-5411-48EC-99BF-1A367D25363B}"/>
              </a:ext>
            </a:extLst>
          </p:cNvPr>
          <p:cNvCxnSpPr>
            <a:stCxn id="13" idx="6"/>
            <a:endCxn id="14" idx="2"/>
          </p:cNvCxnSpPr>
          <p:nvPr/>
        </p:nvCxnSpPr>
        <p:spPr>
          <a:xfrm flipV="1">
            <a:off x="3432146" y="5787831"/>
            <a:ext cx="1971285" cy="80944"/>
          </a:xfrm>
          <a:prstGeom prst="straightConnector1">
            <a:avLst/>
          </a:prstGeom>
          <a:ln w="28575">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96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polygons</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a:xfrm>
            <a:off x="628650" y="1490472"/>
            <a:ext cx="7886700" cy="4686491"/>
          </a:xfrm>
        </p:spPr>
        <p:txBody>
          <a:bodyPr>
            <a:normAutofit/>
          </a:bodyPr>
          <a:lstStyle/>
          <a:p>
            <a:r>
              <a:rPr lang="en-CA" dirty="0"/>
              <a:t>In addition to distances between polygons, we are often also interested in </a:t>
            </a:r>
            <a:r>
              <a:rPr lang="en-CA" i="1" dirty="0"/>
              <a:t>adjacency</a:t>
            </a:r>
            <a:r>
              <a:rPr lang="en-CA" dirty="0"/>
              <a:t>, i.e., whether or not two polygons share an edge or vertex</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15" name="Picture 14">
            <a:extLst>
              <a:ext uri="{FF2B5EF4-FFF2-40B4-BE49-F238E27FC236}">
                <a16:creationId xmlns:a16="http://schemas.microsoft.com/office/drawing/2014/main" id="{B1BFD8CB-4D39-4F34-81DF-E4026036FDB9}"/>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73641" t="11152" r="10562" b="78427"/>
          <a:stretch/>
        </p:blipFill>
        <p:spPr>
          <a:xfrm>
            <a:off x="2408402" y="3328785"/>
            <a:ext cx="4327195" cy="3027566"/>
          </a:xfrm>
          <a:prstGeom prst="rect">
            <a:avLst/>
          </a:prstGeom>
        </p:spPr>
      </p:pic>
    </p:spTree>
    <p:extLst>
      <p:ext uri="{BB962C8B-B14F-4D97-AF65-F5344CB8AC3E}">
        <p14:creationId xmlns:p14="http://schemas.microsoft.com/office/powerpoint/2010/main" val="2668990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p:txBody>
          <a:bodyPr/>
          <a:lstStyle/>
          <a:p>
            <a:r>
              <a:rPr lang="en-CA" dirty="0"/>
              <a:t>Spatial data: geocoding</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raw location is often given by an address (e.g., census unit, postal code, street address, etc.), which must be assigned, or </a:t>
            </a:r>
            <a:r>
              <a:rPr lang="en-CA" i="1" dirty="0"/>
              <a:t>geocoded</a:t>
            </a:r>
            <a:r>
              <a:rPr lang="en-CA" dirty="0"/>
              <a:t>, to a spatial location, such as </a:t>
            </a:r>
            <a:r>
              <a:rPr lang="en-CA" dirty="0" err="1"/>
              <a:t>lat</a:t>
            </a:r>
            <a:r>
              <a:rPr lang="en-CA" dirty="0"/>
              <a:t>/</a:t>
            </a:r>
            <a:r>
              <a:rPr lang="en-CA" dirty="0" err="1"/>
              <a:t>lon</a:t>
            </a:r>
            <a:r>
              <a:rPr lang="en-CA" dirty="0"/>
              <a:t>, prior to analysis</a:t>
            </a:r>
          </a:p>
          <a:p>
            <a:r>
              <a:rPr lang="en-CA" dirty="0"/>
              <a:t>geocoding is the matching of an address to the corresponding geographical coordinates using a reference database (e.g., postal code conversion file)</a:t>
            </a:r>
          </a:p>
          <a:p>
            <a:r>
              <a:rPr lang="en-CA" dirty="0"/>
              <a:t>geocoding is rarely perfect – several sources of uncertainty can obscure the actual location of a particular address; manual work may be needed to generate appropriate coordinates for some addresses</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415112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C392-7027-479E-B5EA-D25DE54D46B9}"/>
              </a:ext>
            </a:extLst>
          </p:cNvPr>
          <p:cNvSpPr>
            <a:spLocks noGrp="1"/>
          </p:cNvSpPr>
          <p:nvPr>
            <p:ph type="title"/>
          </p:nvPr>
        </p:nvSpPr>
        <p:spPr>
          <a:xfrm>
            <a:off x="395535" y="188640"/>
            <a:ext cx="6601009" cy="1008112"/>
          </a:xfrm>
        </p:spPr>
        <p:txBody>
          <a:bodyPr/>
          <a:lstStyle/>
          <a:p>
            <a:r>
              <a:rPr lang="en-US"/>
              <a:t>Canadian Partnership Against Cancer</a:t>
            </a:r>
          </a:p>
        </p:txBody>
      </p:sp>
      <p:sp>
        <p:nvSpPr>
          <p:cNvPr id="4" name="Slide Number Placeholder 3">
            <a:extLst>
              <a:ext uri="{FF2B5EF4-FFF2-40B4-BE49-F238E27FC236}">
                <a16:creationId xmlns:a16="http://schemas.microsoft.com/office/drawing/2014/main" id="{85EFB922-EB8D-4D89-9A76-880448BC340F}"/>
              </a:ext>
            </a:extLst>
          </p:cNvPr>
          <p:cNvSpPr>
            <a:spLocks noGrp="1"/>
          </p:cNvSpPr>
          <p:nvPr>
            <p:ph type="sldNum" sz="quarter" idx="12"/>
          </p:nvPr>
        </p:nvSpPr>
        <p:spPr/>
        <p:txBody>
          <a:bodyPr/>
          <a:lstStyle/>
          <a:p>
            <a:fld id="{C4A63B03-CE8E-41A3-ABC0-E6682684ECE7}" type="slidenum">
              <a:rPr lang="en-US" smtClean="0"/>
              <a:pPr/>
              <a:t>6</a:t>
            </a:fld>
            <a:endParaRPr lang="en-US"/>
          </a:p>
        </p:txBody>
      </p:sp>
      <p:pic>
        <p:nvPicPr>
          <p:cNvPr id="1026" name="Picture 2" descr="How we work - May 2017">
            <a:extLst>
              <a:ext uri="{FF2B5EF4-FFF2-40B4-BE49-F238E27FC236}">
                <a16:creationId xmlns:a16="http://schemas.microsoft.com/office/drawing/2014/main" id="{F00F8945-7986-43CA-B6ED-C6B8072901E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94" t="-122" r="76417" b="50000"/>
          <a:stretch/>
        </p:blipFill>
        <p:spPr bwMode="auto">
          <a:xfrm>
            <a:off x="416317" y="1439262"/>
            <a:ext cx="1869683" cy="1898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36BC60B-A5F7-4B77-B646-919EFDC2E5CE}"/>
              </a:ext>
            </a:extLst>
          </p:cNvPr>
          <p:cNvSpPr txBox="1"/>
          <p:nvPr/>
        </p:nvSpPr>
        <p:spPr>
          <a:xfrm>
            <a:off x="282617" y="3444652"/>
            <a:ext cx="2064568" cy="2123658"/>
          </a:xfrm>
          <a:prstGeom prst="rect">
            <a:avLst/>
          </a:prstGeom>
          <a:noFill/>
        </p:spPr>
        <p:txBody>
          <a:bodyPr wrap="square" rtlCol="0">
            <a:spAutoFit/>
          </a:bodyPr>
          <a:lstStyle/>
          <a:p>
            <a:pPr algn="ctr"/>
            <a:r>
              <a:rPr lang="en-US" sz="2400" b="1"/>
              <a:t>CONVENE</a:t>
            </a:r>
            <a:endParaRPr lang="en-US" b="1"/>
          </a:p>
          <a:p>
            <a:pPr algn="ctr"/>
            <a:r>
              <a:rPr lang="en-US"/>
              <a:t>Bringing together people and organizations to establish and advance priorities for collective action</a:t>
            </a:r>
          </a:p>
        </p:txBody>
      </p:sp>
      <p:sp>
        <p:nvSpPr>
          <p:cNvPr id="7" name="TextBox 6">
            <a:extLst>
              <a:ext uri="{FF2B5EF4-FFF2-40B4-BE49-F238E27FC236}">
                <a16:creationId xmlns:a16="http://schemas.microsoft.com/office/drawing/2014/main" id="{01E430C2-615A-4A6F-9539-4F9549C6AE9F}"/>
              </a:ext>
            </a:extLst>
          </p:cNvPr>
          <p:cNvSpPr txBox="1"/>
          <p:nvPr/>
        </p:nvSpPr>
        <p:spPr>
          <a:xfrm>
            <a:off x="2355032" y="3471519"/>
            <a:ext cx="2064568" cy="1292662"/>
          </a:xfrm>
          <a:prstGeom prst="rect">
            <a:avLst/>
          </a:prstGeom>
          <a:noFill/>
        </p:spPr>
        <p:txBody>
          <a:bodyPr wrap="square" rtlCol="0">
            <a:spAutoFit/>
          </a:bodyPr>
          <a:lstStyle/>
          <a:p>
            <a:pPr algn="ctr"/>
            <a:r>
              <a:rPr lang="en-US" sz="2400" b="1"/>
              <a:t>INTEGRATE</a:t>
            </a:r>
            <a:endParaRPr lang="en-US" sz="2000" b="1"/>
          </a:p>
          <a:p>
            <a:pPr algn="ctr"/>
            <a:r>
              <a:rPr lang="en-US"/>
              <a:t>Creating solutions with partners to meet shared goals</a:t>
            </a:r>
          </a:p>
        </p:txBody>
      </p:sp>
      <p:sp>
        <p:nvSpPr>
          <p:cNvPr id="8" name="TextBox 7">
            <a:extLst>
              <a:ext uri="{FF2B5EF4-FFF2-40B4-BE49-F238E27FC236}">
                <a16:creationId xmlns:a16="http://schemas.microsoft.com/office/drawing/2014/main" id="{ABC55FEB-42C5-460D-813C-D6C99A211DE5}"/>
              </a:ext>
            </a:extLst>
          </p:cNvPr>
          <p:cNvSpPr txBox="1"/>
          <p:nvPr/>
        </p:nvSpPr>
        <p:spPr>
          <a:xfrm>
            <a:off x="4488632" y="3505200"/>
            <a:ext cx="2064568" cy="2400657"/>
          </a:xfrm>
          <a:prstGeom prst="rect">
            <a:avLst/>
          </a:prstGeom>
          <a:noFill/>
        </p:spPr>
        <p:txBody>
          <a:bodyPr wrap="square" rtlCol="0">
            <a:spAutoFit/>
          </a:bodyPr>
          <a:lstStyle/>
          <a:p>
            <a:pPr algn="ctr"/>
            <a:r>
              <a:rPr lang="en-US" sz="2400" b="1"/>
              <a:t>CATALYZE</a:t>
            </a:r>
          </a:p>
          <a:p>
            <a:pPr algn="ctr"/>
            <a:r>
              <a:rPr lang="en-US"/>
              <a:t>Investing in, managing and assessing large projects to support successful implementation and sustained effort</a:t>
            </a:r>
          </a:p>
        </p:txBody>
      </p:sp>
      <p:sp>
        <p:nvSpPr>
          <p:cNvPr id="9" name="TextBox 8">
            <a:extLst>
              <a:ext uri="{FF2B5EF4-FFF2-40B4-BE49-F238E27FC236}">
                <a16:creationId xmlns:a16="http://schemas.microsoft.com/office/drawing/2014/main" id="{086E949F-CF62-4AA6-9F6B-FF100D86AD63}"/>
              </a:ext>
            </a:extLst>
          </p:cNvPr>
          <p:cNvSpPr txBox="1"/>
          <p:nvPr/>
        </p:nvSpPr>
        <p:spPr>
          <a:xfrm>
            <a:off x="6578539" y="3505200"/>
            <a:ext cx="2064568" cy="1015663"/>
          </a:xfrm>
          <a:prstGeom prst="rect">
            <a:avLst/>
          </a:prstGeom>
          <a:noFill/>
        </p:spPr>
        <p:txBody>
          <a:bodyPr wrap="square" rtlCol="0">
            <a:spAutoFit/>
          </a:bodyPr>
          <a:lstStyle/>
          <a:p>
            <a:pPr algn="ctr"/>
            <a:r>
              <a:rPr lang="en-US" sz="2400" b="1"/>
              <a:t>BROKER</a:t>
            </a:r>
          </a:p>
          <a:p>
            <a:pPr algn="ctr"/>
            <a:r>
              <a:rPr lang="en-US"/>
              <a:t>Responding quickly to new evidence</a:t>
            </a:r>
          </a:p>
        </p:txBody>
      </p:sp>
      <p:pic>
        <p:nvPicPr>
          <p:cNvPr id="10" name="Picture 2" descr="How we work - May 2017">
            <a:extLst>
              <a:ext uri="{FF2B5EF4-FFF2-40B4-BE49-F238E27FC236}">
                <a16:creationId xmlns:a16="http://schemas.microsoft.com/office/drawing/2014/main" id="{25768802-9467-47C6-BF97-1025F836B95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754" r="9321" b="49878"/>
          <a:stretch/>
        </p:blipFill>
        <p:spPr bwMode="auto">
          <a:xfrm>
            <a:off x="6677074" y="1490217"/>
            <a:ext cx="1867499" cy="18918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w we work - May 2017">
            <a:extLst>
              <a:ext uri="{FF2B5EF4-FFF2-40B4-BE49-F238E27FC236}">
                <a16:creationId xmlns:a16="http://schemas.microsoft.com/office/drawing/2014/main" id="{0AF68C59-9243-4E7B-9A21-08230552986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18" r="54476" b="49878"/>
          <a:stretch/>
        </p:blipFill>
        <p:spPr bwMode="auto">
          <a:xfrm>
            <a:off x="2590800" y="1472902"/>
            <a:ext cx="1677560" cy="18918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ow we work - May 2017">
            <a:extLst>
              <a:ext uri="{FF2B5EF4-FFF2-40B4-BE49-F238E27FC236}">
                <a16:creationId xmlns:a16="http://schemas.microsoft.com/office/drawing/2014/main" id="{4857C8AE-CB3E-4988-95F3-41C3148CFD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630" r="31963" b="49878"/>
          <a:stretch/>
        </p:blipFill>
        <p:spPr bwMode="auto">
          <a:xfrm>
            <a:off x="4723240" y="1447800"/>
            <a:ext cx="1677560" cy="189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405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Coordinate reference systems (CRS)</a:t>
            </a:r>
          </a:p>
        </p:txBody>
      </p:sp>
      <p:sp>
        <p:nvSpPr>
          <p:cNvPr id="6" name="Content Placeholder 5"/>
          <p:cNvSpPr>
            <a:spLocks noGrp="1"/>
          </p:cNvSpPr>
          <p:nvPr>
            <p:ph idx="1"/>
          </p:nvPr>
        </p:nvSpPr>
        <p:spPr>
          <a:xfrm>
            <a:off x="628649" y="1490472"/>
            <a:ext cx="8238259" cy="4686491"/>
          </a:xfrm>
        </p:spPr>
        <p:txBody>
          <a:bodyPr>
            <a:noAutofit/>
          </a:bodyPr>
          <a:lstStyle/>
          <a:p>
            <a:r>
              <a:rPr lang="en-CA" dirty="0"/>
              <a:t>How do we describe locations (the ‘coordinates’) of our data on the surface of the earth?</a:t>
            </a:r>
          </a:p>
          <a:p>
            <a:r>
              <a:rPr lang="en-CA" dirty="0"/>
              <a:t>a </a:t>
            </a:r>
            <a:r>
              <a:rPr lang="en-CA" i="1" dirty="0"/>
              <a:t>coordinate reference system </a:t>
            </a:r>
            <a:r>
              <a:rPr lang="en-CA" dirty="0"/>
              <a:t>(CRS) represents locations by coordinate pairs, indicating distance from an origin point</a:t>
            </a:r>
          </a:p>
          <a:p>
            <a:pPr lvl="1">
              <a:spcBef>
                <a:spcPts val="1200"/>
              </a:spcBef>
            </a:pPr>
            <a:r>
              <a:rPr lang="en-CA" i="1" dirty="0"/>
              <a:t>geographic CRS</a:t>
            </a:r>
            <a:r>
              <a:rPr lang="en-CA" dirty="0"/>
              <a:t>: based on latitude (degrees north/south of equator) and longitude (degrees east/west of Prime Meridian) – every point on Earth is defined by a </a:t>
            </a:r>
            <a:r>
              <a:rPr lang="en-CA" dirty="0" err="1"/>
              <a:t>lat-lon</a:t>
            </a:r>
            <a:r>
              <a:rPr lang="en-CA" dirty="0"/>
              <a:t> coordinate pair, often written in degrees, minutes, seconds (DMS) or decimal degrees (DD)</a:t>
            </a:r>
          </a:p>
          <a:p>
            <a:pPr lvl="1">
              <a:spcBef>
                <a:spcPts val="1200"/>
              </a:spcBef>
            </a:pPr>
            <a:r>
              <a:rPr lang="en-CA" i="1" dirty="0"/>
              <a:t>projected CRS:</a:t>
            </a:r>
            <a:r>
              <a:rPr lang="en-CA" dirty="0"/>
              <a:t> based on units (typically meters) from an origin point (a ‘datum’)</a:t>
            </a:r>
            <a:r>
              <a:rPr lang="en-CA" i="1" dirty="0"/>
              <a:t> </a:t>
            </a:r>
            <a:endParaRPr lang="en-CA" dirty="0"/>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8832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A93-3FBB-4F14-ABCA-3897C6B8E108}"/>
              </a:ext>
            </a:extLst>
          </p:cNvPr>
          <p:cNvSpPr>
            <a:spLocks noGrp="1"/>
          </p:cNvSpPr>
          <p:nvPr>
            <p:ph type="title"/>
          </p:nvPr>
        </p:nvSpPr>
        <p:spPr/>
        <p:txBody>
          <a:bodyPr/>
          <a:lstStyle/>
          <a:p>
            <a:r>
              <a:rPr lang="en-CA" dirty="0"/>
              <a:t>Projection systems</a:t>
            </a:r>
          </a:p>
        </p:txBody>
      </p:sp>
      <p:sp>
        <p:nvSpPr>
          <p:cNvPr id="3" name="Content Placeholder 2">
            <a:extLst>
              <a:ext uri="{FF2B5EF4-FFF2-40B4-BE49-F238E27FC236}">
                <a16:creationId xmlns:a16="http://schemas.microsoft.com/office/drawing/2014/main" id="{456DDD7B-FC8A-4227-967C-AF8ABC8FA738}"/>
              </a:ext>
            </a:extLst>
          </p:cNvPr>
          <p:cNvSpPr>
            <a:spLocks noGrp="1"/>
          </p:cNvSpPr>
          <p:nvPr>
            <p:ph idx="1"/>
          </p:nvPr>
        </p:nvSpPr>
        <p:spPr/>
        <p:txBody>
          <a:bodyPr>
            <a:normAutofit/>
          </a:bodyPr>
          <a:lstStyle/>
          <a:p>
            <a:r>
              <a:rPr lang="en-CA" dirty="0"/>
              <a:t>If we simply laid flat the Earth’s curved surface, spatial locations would be warped</a:t>
            </a:r>
          </a:p>
          <a:p>
            <a:r>
              <a:rPr lang="en-CA" dirty="0"/>
              <a:t>Instead, to display spatial information defined by coordinates, we use a transformation (</a:t>
            </a:r>
            <a:r>
              <a:rPr lang="en-CA" i="1" dirty="0"/>
              <a:t>projection</a:t>
            </a:r>
            <a:r>
              <a:rPr lang="en-CA" dirty="0"/>
              <a:t>), converting location on the Earth’s surface to a location on a flat two-dimensional map</a:t>
            </a:r>
          </a:p>
        </p:txBody>
      </p:sp>
      <p:sp>
        <p:nvSpPr>
          <p:cNvPr id="4" name="Slide Number Placeholder 3">
            <a:extLst>
              <a:ext uri="{FF2B5EF4-FFF2-40B4-BE49-F238E27FC236}">
                <a16:creationId xmlns:a16="http://schemas.microsoft.com/office/drawing/2014/main" id="{9B3B9ADF-DC28-45E8-8751-544BF63D9E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14280703-60FC-45D7-A0DF-0343F240B961}"/>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4098" name="Picture 2" descr="Food, Fresh, Fruit, Healthy, Orange, Natural, Whole">
            <a:extLst>
              <a:ext uri="{FF2B5EF4-FFF2-40B4-BE49-F238E27FC236}">
                <a16:creationId xmlns:a16="http://schemas.microsoft.com/office/drawing/2014/main" id="{7BA60952-7C2D-4BD8-9307-39E9433FDB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6241" y="278429"/>
            <a:ext cx="1551709" cy="10748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globe">
            <a:extLst>
              <a:ext uri="{FF2B5EF4-FFF2-40B4-BE49-F238E27FC236}">
                <a16:creationId xmlns:a16="http://schemas.microsoft.com/office/drawing/2014/main" id="{CBE68D9C-797E-4895-9968-A5A0DBE2A6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473" y="4106710"/>
            <a:ext cx="1940942" cy="19409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2" name="Picture 6" descr="Image result for flat map">
            <a:extLst>
              <a:ext uri="{FF2B5EF4-FFF2-40B4-BE49-F238E27FC236}">
                <a16:creationId xmlns:a16="http://schemas.microsoft.com/office/drawing/2014/main" id="{9645FB64-9383-422C-856E-8326E5189D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2774" y="4231770"/>
            <a:ext cx="2686051" cy="181588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Arrow: Right 5">
            <a:extLst>
              <a:ext uri="{FF2B5EF4-FFF2-40B4-BE49-F238E27FC236}">
                <a16:creationId xmlns:a16="http://schemas.microsoft.com/office/drawing/2014/main" id="{58CD0F6C-6A2B-4E3D-87FC-4092C8A6B256}"/>
              </a:ext>
            </a:extLst>
          </p:cNvPr>
          <p:cNvSpPr/>
          <p:nvPr/>
        </p:nvSpPr>
        <p:spPr>
          <a:xfrm>
            <a:off x="3371268" y="4674797"/>
            <a:ext cx="1708727" cy="766619"/>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386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A93-3FBB-4F14-ABCA-3897C6B8E108}"/>
              </a:ext>
            </a:extLst>
          </p:cNvPr>
          <p:cNvSpPr>
            <a:spLocks noGrp="1"/>
          </p:cNvSpPr>
          <p:nvPr>
            <p:ph type="title"/>
          </p:nvPr>
        </p:nvSpPr>
        <p:spPr/>
        <p:txBody>
          <a:bodyPr/>
          <a:lstStyle/>
          <a:p>
            <a:r>
              <a:rPr lang="en-CA" dirty="0"/>
              <a:t>Projection systems</a:t>
            </a:r>
          </a:p>
        </p:txBody>
      </p:sp>
      <p:sp>
        <p:nvSpPr>
          <p:cNvPr id="3" name="Content Placeholder 2">
            <a:extLst>
              <a:ext uri="{FF2B5EF4-FFF2-40B4-BE49-F238E27FC236}">
                <a16:creationId xmlns:a16="http://schemas.microsoft.com/office/drawing/2014/main" id="{456DDD7B-FC8A-4227-967C-AF8ABC8FA738}"/>
              </a:ext>
            </a:extLst>
          </p:cNvPr>
          <p:cNvSpPr>
            <a:spLocks noGrp="1"/>
          </p:cNvSpPr>
          <p:nvPr>
            <p:ph idx="1"/>
          </p:nvPr>
        </p:nvSpPr>
        <p:spPr/>
        <p:txBody>
          <a:bodyPr>
            <a:normAutofit/>
          </a:bodyPr>
          <a:lstStyle/>
          <a:p>
            <a:r>
              <a:rPr lang="en-CA" dirty="0"/>
              <a:t>Many projection systems exist, with differing strengths/ weakness and degrees of warping</a:t>
            </a:r>
          </a:p>
          <a:p>
            <a:pPr lvl="1"/>
            <a:r>
              <a:rPr lang="en-CA" i="1" dirty="0"/>
              <a:t>conformal </a:t>
            </a:r>
            <a:r>
              <a:rPr lang="en-CA" dirty="0"/>
              <a:t>- preserves spatial shape over small areas, but larger areas are distorted (e.g., ‘Mercator’) </a:t>
            </a:r>
          </a:p>
          <a:p>
            <a:pPr lvl="1"/>
            <a:r>
              <a:rPr lang="en-CA" i="1" dirty="0"/>
              <a:t>equal area </a:t>
            </a:r>
            <a:r>
              <a:rPr lang="en-CA" dirty="0"/>
              <a:t>- preserves area so that relative sizes of regions are correct and comparable (e.g., ‘Albers’ equal-area’) </a:t>
            </a:r>
          </a:p>
          <a:p>
            <a:pPr lvl="1"/>
            <a:r>
              <a:rPr lang="en-CA" i="1" dirty="0"/>
              <a:t>equidistance</a:t>
            </a:r>
            <a:r>
              <a:rPr lang="en-CA" dirty="0"/>
              <a:t> - preserves distance measures</a:t>
            </a:r>
          </a:p>
        </p:txBody>
      </p:sp>
      <p:sp>
        <p:nvSpPr>
          <p:cNvPr id="4" name="Slide Number Placeholder 3">
            <a:extLst>
              <a:ext uri="{FF2B5EF4-FFF2-40B4-BE49-F238E27FC236}">
                <a16:creationId xmlns:a16="http://schemas.microsoft.com/office/drawing/2014/main" id="{9B3B9ADF-DC28-45E8-8751-544BF63D9ED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14280703-60FC-45D7-A0DF-0343F240B961}"/>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941719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5E0D7F-D708-4C59-831B-9CC6ED3842B8}"/>
              </a:ext>
            </a:extLst>
          </p:cNvPr>
          <p:cNvSpPr>
            <a:spLocks noGrp="1"/>
          </p:cNvSpPr>
          <p:nvPr>
            <p:ph type="title"/>
          </p:nvPr>
        </p:nvSpPr>
        <p:spPr/>
        <p:txBody>
          <a:bodyPr/>
          <a:lstStyle/>
          <a:p>
            <a:r>
              <a:rPr lang="en-CA" dirty="0"/>
              <a:t>Projection systems</a:t>
            </a:r>
          </a:p>
        </p:txBody>
      </p:sp>
      <p:sp>
        <p:nvSpPr>
          <p:cNvPr id="8" name="Content Placeholder 7">
            <a:extLst>
              <a:ext uri="{FF2B5EF4-FFF2-40B4-BE49-F238E27FC236}">
                <a16:creationId xmlns:a16="http://schemas.microsoft.com/office/drawing/2014/main" id="{99F79C19-C4DA-43FC-A8B3-B55A2ED1FA7F}"/>
              </a:ext>
            </a:extLst>
          </p:cNvPr>
          <p:cNvSpPr>
            <a:spLocks noGrp="1"/>
          </p:cNvSpPr>
          <p:nvPr>
            <p:ph idx="1"/>
          </p:nvPr>
        </p:nvSpPr>
        <p:spPr>
          <a:xfrm>
            <a:off x="628650" y="1490472"/>
            <a:ext cx="7886700" cy="5194428"/>
          </a:xfrm>
        </p:spPr>
        <p:txBody>
          <a:bodyPr>
            <a:normAutofit/>
          </a:bodyPr>
          <a:lstStyle/>
          <a:p>
            <a:endParaRPr lang="en-CA" dirty="0"/>
          </a:p>
          <a:p>
            <a:endParaRPr lang="en-CA" dirty="0"/>
          </a:p>
          <a:p>
            <a:endParaRPr lang="en-CA" dirty="0"/>
          </a:p>
          <a:p>
            <a:endParaRPr lang="en-CA" dirty="0"/>
          </a:p>
          <a:p>
            <a:endParaRPr lang="en-CA" dirty="0"/>
          </a:p>
          <a:p>
            <a:endParaRPr lang="en-CA" dirty="0"/>
          </a:p>
          <a:p>
            <a:endParaRPr lang="en-CA" sz="2200" dirty="0"/>
          </a:p>
          <a:p>
            <a:endParaRPr lang="en-CA" sz="2200" dirty="0"/>
          </a:p>
          <a:p>
            <a:r>
              <a:rPr lang="en-CA" sz="2200" dirty="0"/>
              <a:t>one consequence of projecting is that </a:t>
            </a:r>
            <a:r>
              <a:rPr lang="en-CA" sz="2200" i="1" dirty="0"/>
              <a:t>scale </a:t>
            </a:r>
            <a:r>
              <a:rPr lang="en-CA" sz="2200" dirty="0"/>
              <a:t>(map </a:t>
            </a:r>
            <a:r>
              <a:rPr lang="en-CA" sz="2200" dirty="0" err="1"/>
              <a:t>distance:actual</a:t>
            </a:r>
            <a:r>
              <a:rPr lang="en-CA" sz="2200" dirty="0"/>
              <a:t> distance) is not the same across a map’s surface – reported scales are usually an average</a:t>
            </a:r>
          </a:p>
        </p:txBody>
      </p:sp>
      <p:sp>
        <p:nvSpPr>
          <p:cNvPr id="4" name="Slide Number Placeholder 3">
            <a:extLst>
              <a:ext uri="{FF2B5EF4-FFF2-40B4-BE49-F238E27FC236}">
                <a16:creationId xmlns:a16="http://schemas.microsoft.com/office/drawing/2014/main" id="{6BF1EB75-98B4-4217-B340-FAD611F8BBF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6D6904D1-A9D6-4FC7-AAFD-929AF3B050C3}"/>
              </a:ext>
            </a:extLst>
          </p:cNvPr>
          <p:cNvSpPr>
            <a:spLocks noGrp="1"/>
          </p:cNvSpPr>
          <p:nvPr>
            <p:ph type="body" sz="quarter" idx="13"/>
          </p:nvPr>
        </p:nvSpPr>
        <p:spPr/>
        <p:txBody>
          <a:bodyPr>
            <a:normAutofit fontScale="85000" lnSpcReduction="10000"/>
          </a:bodyPr>
          <a:lstStyle/>
          <a:p>
            <a:r>
              <a:rPr lang="en-CA" dirty="0"/>
              <a:t>Background and concepts</a:t>
            </a:r>
          </a:p>
        </p:txBody>
      </p:sp>
      <p:sp>
        <p:nvSpPr>
          <p:cNvPr id="6" name="TextBox 5">
            <a:extLst>
              <a:ext uri="{FF2B5EF4-FFF2-40B4-BE49-F238E27FC236}">
                <a16:creationId xmlns:a16="http://schemas.microsoft.com/office/drawing/2014/main" id="{CD091D62-2EB2-4B68-ABDA-A3D97CCD9527}"/>
              </a:ext>
            </a:extLst>
          </p:cNvPr>
          <p:cNvSpPr txBox="1"/>
          <p:nvPr/>
        </p:nvSpPr>
        <p:spPr>
          <a:xfrm>
            <a:off x="49031" y="6562556"/>
            <a:ext cx="307154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https://en.wikipedia.org/wiki/Map_projection</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6716573F-0E3B-411E-B938-D7316B80B6E0}"/>
              </a:ext>
            </a:extLst>
          </p:cNvPr>
          <p:cNvGrpSpPr/>
          <p:nvPr/>
        </p:nvGrpSpPr>
        <p:grpSpPr>
          <a:xfrm>
            <a:off x="540327" y="1578621"/>
            <a:ext cx="8063346" cy="3353591"/>
            <a:chOff x="540327" y="1578621"/>
            <a:chExt cx="8063346" cy="3353591"/>
          </a:xfrm>
        </p:grpSpPr>
        <p:pic>
          <p:nvPicPr>
            <p:cNvPr id="1028" name="Picture 4">
              <a:extLst>
                <a:ext uri="{FF2B5EF4-FFF2-40B4-BE49-F238E27FC236}">
                  <a16:creationId xmlns:a16="http://schemas.microsoft.com/office/drawing/2014/main" id="{0B9D2FD4-612A-4E5B-9366-798C9CE39CB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2" t="6134" r="3738" b="4645"/>
            <a:stretch/>
          </p:blipFill>
          <p:spPr bwMode="auto">
            <a:xfrm>
              <a:off x="540327" y="1578622"/>
              <a:ext cx="8063346" cy="3353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AAFE60D-A417-4BDC-A608-CAD85CD49F1D}"/>
                </a:ext>
              </a:extLst>
            </p:cNvPr>
            <p:cNvSpPr txBox="1"/>
            <p:nvPr/>
          </p:nvSpPr>
          <p:spPr>
            <a:xfrm>
              <a:off x="6490290" y="1578621"/>
              <a:ext cx="21028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Mercator projection</a:t>
              </a:r>
            </a:p>
          </p:txBody>
        </p:sp>
      </p:grpSp>
    </p:spTree>
    <p:extLst>
      <p:ext uri="{BB962C8B-B14F-4D97-AF65-F5344CB8AC3E}">
        <p14:creationId xmlns:p14="http://schemas.microsoft.com/office/powerpoint/2010/main" val="149365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23132-438B-4F16-99B1-6994C7096BF7}"/>
              </a:ext>
            </a:extLst>
          </p:cNvPr>
          <p:cNvSpPr>
            <a:spLocks noGrp="1"/>
          </p:cNvSpPr>
          <p:nvPr>
            <p:ph type="title"/>
          </p:nvPr>
        </p:nvSpPr>
        <p:spPr/>
        <p:txBody>
          <a:bodyPr/>
          <a:lstStyle/>
          <a:p>
            <a:r>
              <a:rPr lang="en-CA" dirty="0"/>
              <a:t>Projection systems</a:t>
            </a:r>
          </a:p>
        </p:txBody>
      </p:sp>
      <p:sp>
        <p:nvSpPr>
          <p:cNvPr id="4" name="Content Placeholder 3">
            <a:extLst>
              <a:ext uri="{FF2B5EF4-FFF2-40B4-BE49-F238E27FC236}">
                <a16:creationId xmlns:a16="http://schemas.microsoft.com/office/drawing/2014/main" id="{5232758D-A9F0-4761-B81A-AD91C5AFBA3D}"/>
              </a:ext>
            </a:extLst>
          </p:cNvPr>
          <p:cNvSpPr>
            <a:spLocks noGrp="1"/>
          </p:cNvSpPr>
          <p:nvPr>
            <p:ph idx="1"/>
          </p:nvPr>
        </p:nvSpPr>
        <p:spPr/>
        <p:txBody>
          <a:bodyPr>
            <a:normAutofit/>
          </a:bodyPr>
          <a:lstStyle/>
          <a:p>
            <a:r>
              <a:rPr lang="en-CA" dirty="0"/>
              <a:t>If the purpose is only a quick map, projection of spatial data is not strictly necessary – simple display of </a:t>
            </a:r>
            <a:r>
              <a:rPr lang="en-CA" dirty="0" err="1"/>
              <a:t>lat-lon</a:t>
            </a:r>
            <a:r>
              <a:rPr lang="en-CA" dirty="0"/>
              <a:t> is adequate</a:t>
            </a:r>
          </a:p>
          <a:p>
            <a:r>
              <a:rPr lang="en-CA" dirty="0"/>
              <a:t>However, if analyses involve measures/comparisons of distance, shape or area, a projected coordinate system should be used</a:t>
            </a:r>
          </a:p>
          <a:p>
            <a:r>
              <a:rPr lang="en-CA" dirty="0"/>
              <a:t>Choice of the projection system depends on what aspects (e.g., distance) must be most accurately preserved</a:t>
            </a:r>
          </a:p>
        </p:txBody>
      </p:sp>
      <p:sp>
        <p:nvSpPr>
          <p:cNvPr id="2" name="Slide Number Placeholder 1">
            <a:extLst>
              <a:ext uri="{FF2B5EF4-FFF2-40B4-BE49-F238E27FC236}">
                <a16:creationId xmlns:a16="http://schemas.microsoft.com/office/drawing/2014/main" id="{20CAC640-775D-4A12-B742-65D82266ABC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D7EB34C-EF69-420F-AF6F-D55C54D16BAD}"/>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231663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a:xfrm>
            <a:off x="628649" y="447423"/>
            <a:ext cx="8072005" cy="1043050"/>
          </a:xfrm>
        </p:spPr>
        <p:txBody>
          <a:bodyPr>
            <a:normAutofit/>
          </a:bodyPr>
          <a:lstStyle/>
          <a:p>
            <a:r>
              <a:rPr lang="en-CA" sz="3800" dirty="0"/>
              <a:t>Challenges of spatial data</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Modifiable Areal Unit Problem (MAUP): appearance of false patterns resulting from the aggregation of spatial data into areal units – two aspects of MAUP</a:t>
            </a:r>
          </a:p>
          <a:p>
            <a:pPr lvl="1"/>
            <a:r>
              <a:rPr lang="en-CA" i="1" dirty="0"/>
              <a:t>scale </a:t>
            </a:r>
            <a:r>
              <a:rPr lang="en-CA" dirty="0"/>
              <a:t>of aggregation: depending on size (or number) of uniform spatial units used for aggregation, summary statistics can change even though underlying data are the same</a:t>
            </a:r>
          </a:p>
          <a:p>
            <a:pPr lvl="1"/>
            <a:r>
              <a:rPr lang="en-CA" i="1" dirty="0"/>
              <a:t>zoning</a:t>
            </a:r>
            <a:r>
              <a:rPr lang="en-CA" dirty="0"/>
              <a:t>: depending on shape of spatial units used for aggregation, summary statistics can change even when the number of spatial units is constant</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99130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94A3-243E-4BAF-9C2F-D418C0508011}"/>
              </a:ext>
            </a:extLst>
          </p:cNvPr>
          <p:cNvSpPr>
            <a:spLocks noGrp="1"/>
          </p:cNvSpPr>
          <p:nvPr>
            <p:ph type="title"/>
          </p:nvPr>
        </p:nvSpPr>
        <p:spPr/>
        <p:txBody>
          <a:bodyPr>
            <a:normAutofit/>
          </a:bodyPr>
          <a:lstStyle/>
          <a:p>
            <a:r>
              <a:rPr lang="en-CA" sz="3800" dirty="0"/>
              <a:t>Challenges of spatial data</a:t>
            </a:r>
          </a:p>
        </p:txBody>
      </p:sp>
      <p:sp>
        <p:nvSpPr>
          <p:cNvPr id="3" name="Content Placeholder 2">
            <a:extLst>
              <a:ext uri="{FF2B5EF4-FFF2-40B4-BE49-F238E27FC236}">
                <a16:creationId xmlns:a16="http://schemas.microsoft.com/office/drawing/2014/main" id="{65600D4C-FB41-4F2F-B1BF-5A02A1428888}"/>
              </a:ext>
            </a:extLst>
          </p:cNvPr>
          <p:cNvSpPr>
            <a:spLocks noGrp="1"/>
          </p:cNvSpPr>
          <p:nvPr>
            <p:ph idx="1"/>
          </p:nvPr>
        </p:nvSpPr>
        <p:spPr/>
        <p:txBody>
          <a:bodyPr/>
          <a:lstStyle/>
          <a:p>
            <a:r>
              <a:rPr lang="en-CA" dirty="0"/>
              <a:t>Modifiable Areal Unit Problem (MAUP)</a:t>
            </a:r>
          </a:p>
        </p:txBody>
      </p:sp>
      <p:sp>
        <p:nvSpPr>
          <p:cNvPr id="4" name="Slide Number Placeholder 3">
            <a:extLst>
              <a:ext uri="{FF2B5EF4-FFF2-40B4-BE49-F238E27FC236}">
                <a16:creationId xmlns:a16="http://schemas.microsoft.com/office/drawing/2014/main" id="{46574B83-2C8E-4866-B168-889C43FBB64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079641A-219F-49A6-BD55-E62AE9D85B6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5">
            <a:extLst>
              <a:ext uri="{FF2B5EF4-FFF2-40B4-BE49-F238E27FC236}">
                <a16:creationId xmlns:a16="http://schemas.microsoft.com/office/drawing/2014/main" id="{40929DA6-CAC9-4068-981E-453DA7806444}"/>
              </a:ext>
            </a:extLst>
          </p:cNvPr>
          <p:cNvPicPr>
            <a:picLocks noChangeAspect="1"/>
          </p:cNvPicPr>
          <p:nvPr/>
        </p:nvPicPr>
        <p:blipFill>
          <a:blip r:embed="rId2"/>
          <a:stretch>
            <a:fillRect/>
          </a:stretch>
        </p:blipFill>
        <p:spPr>
          <a:xfrm>
            <a:off x="437550" y="2094419"/>
            <a:ext cx="7865695" cy="3882636"/>
          </a:xfrm>
          <a:prstGeom prst="rect">
            <a:avLst/>
          </a:prstGeom>
        </p:spPr>
      </p:pic>
      <p:sp>
        <p:nvSpPr>
          <p:cNvPr id="7" name="TextBox 6">
            <a:extLst>
              <a:ext uri="{FF2B5EF4-FFF2-40B4-BE49-F238E27FC236}">
                <a16:creationId xmlns:a16="http://schemas.microsoft.com/office/drawing/2014/main" id="{A7C06265-E56B-4A88-BBDE-19080A45054A}"/>
              </a:ext>
            </a:extLst>
          </p:cNvPr>
          <p:cNvSpPr txBox="1"/>
          <p:nvPr/>
        </p:nvSpPr>
        <p:spPr>
          <a:xfrm>
            <a:off x="289999" y="6581001"/>
            <a:ext cx="243191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Waller &amp;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Gotway</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2004</a:t>
            </a:r>
          </a:p>
        </p:txBody>
      </p:sp>
    </p:spTree>
    <p:extLst>
      <p:ext uri="{BB962C8B-B14F-4D97-AF65-F5344CB8AC3E}">
        <p14:creationId xmlns:p14="http://schemas.microsoft.com/office/powerpoint/2010/main" val="3384745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a:xfrm>
            <a:off x="628649" y="447423"/>
            <a:ext cx="8072005" cy="1043050"/>
          </a:xfrm>
        </p:spPr>
        <p:txBody>
          <a:bodyPr>
            <a:normAutofit/>
          </a:bodyPr>
          <a:lstStyle/>
          <a:p>
            <a:r>
              <a:rPr lang="en-CA" sz="3800" dirty="0"/>
              <a:t>Challenges of spatial data</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In public health, data are often aggregated into areal units (e.g., for calculating rates, ensuring privacy), making MAUP a common and important challenge</a:t>
            </a:r>
          </a:p>
          <a:p>
            <a:pPr lvl="1"/>
            <a:r>
              <a:rPr lang="en-CA" dirty="0"/>
              <a:t>There is no perfect solution, be aware of this problem and consider its impact, e.g., how do the results change if I modify the boundaries?  What statistical summaries are least impacted by the level of aggregation?</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059259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a:xfrm>
            <a:off x="628649" y="447423"/>
            <a:ext cx="8072005" cy="1043050"/>
          </a:xfrm>
        </p:spPr>
        <p:txBody>
          <a:bodyPr>
            <a:normAutofit/>
          </a:bodyPr>
          <a:lstStyle/>
          <a:p>
            <a:r>
              <a:rPr lang="en-CA" sz="3800" dirty="0"/>
              <a:t>Challenges of spatial data</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dirty="0"/>
              <a:t>Location uncertainty: aside from problems geocoding a specific address, there may still be substantial uncertainty about the appropriateness of a set of coordinates</a:t>
            </a:r>
          </a:p>
          <a:p>
            <a:pPr lvl="1"/>
            <a:r>
              <a:rPr lang="en-CA" dirty="0"/>
              <a:t>most people are highly mobile, hence a particular address may not be representative of their location (e.g., home vs work vs recreation)</a:t>
            </a:r>
          </a:p>
          <a:p>
            <a:pPr lvl="1"/>
            <a:r>
              <a:rPr lang="en-CA" dirty="0"/>
              <a:t>people move day-to-day (at home, on vacation, etc.) and over many years (multiple home and work addresses) making it difficult to determine accurate locations at specific times </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914057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a:xfrm>
            <a:off x="628649" y="447423"/>
            <a:ext cx="8170165" cy="1043050"/>
          </a:xfrm>
        </p:spPr>
        <p:txBody>
          <a:bodyPr>
            <a:noAutofit/>
          </a:bodyPr>
          <a:lstStyle/>
          <a:p>
            <a:r>
              <a:rPr lang="en-CA" sz="3700" dirty="0"/>
              <a:t>Key sources of spatial data in public health</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b="1" dirty="0"/>
              <a:t>health data </a:t>
            </a:r>
            <a:r>
              <a:rPr lang="en-CA" dirty="0"/>
              <a:t>(e.g., outcome data from routine surveillance programs, administrative health databases, as well as observational and experimental research studies), including vital statistics, reportable diseases, disease registries, national and provincial health surveys</a:t>
            </a:r>
          </a:p>
          <a:p>
            <a:r>
              <a:rPr lang="en-CA" b="1" dirty="0"/>
              <a:t>census data </a:t>
            </a:r>
            <a:r>
              <a:rPr lang="en-CA" dirty="0"/>
              <a:t>(e.g., socio-demographic information collected through formal government census), including population sizes by age, sex, region, counts of housing units, employment and income profiles, education, immigration, family sizes</a:t>
            </a:r>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421936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BAAC-30F3-497A-829D-76FCA8CAA5FB}"/>
              </a:ext>
            </a:extLst>
          </p:cNvPr>
          <p:cNvSpPr>
            <a:spLocks noGrp="1"/>
          </p:cNvSpPr>
          <p:nvPr>
            <p:ph type="title"/>
          </p:nvPr>
        </p:nvSpPr>
        <p:spPr/>
        <p:txBody>
          <a:bodyPr/>
          <a:lstStyle/>
          <a:p>
            <a:r>
              <a:rPr lang="en-US"/>
              <a:t>Canadian Strategy for Cancer Control (2019-2029) </a:t>
            </a:r>
          </a:p>
        </p:txBody>
      </p:sp>
      <p:sp>
        <p:nvSpPr>
          <p:cNvPr id="3" name="Slide Number Placeholder 2">
            <a:extLst>
              <a:ext uri="{FF2B5EF4-FFF2-40B4-BE49-F238E27FC236}">
                <a16:creationId xmlns:a16="http://schemas.microsoft.com/office/drawing/2014/main" id="{80E31BF7-1D30-4F88-A334-8602187284B2}"/>
              </a:ext>
            </a:extLst>
          </p:cNvPr>
          <p:cNvSpPr>
            <a:spLocks noGrp="1"/>
          </p:cNvSpPr>
          <p:nvPr>
            <p:ph type="sldNum" sz="quarter" idx="12"/>
          </p:nvPr>
        </p:nvSpPr>
        <p:spPr/>
        <p:txBody>
          <a:bodyPr/>
          <a:lstStyle/>
          <a:p>
            <a:fld id="{C4A63B03-CE8E-41A3-ABC0-E6682684ECE7}" type="slidenum">
              <a:rPr lang="en-US" smtClean="0"/>
              <a:pPr/>
              <a:t>7</a:t>
            </a:fld>
            <a:endParaRPr lang="en-US"/>
          </a:p>
        </p:txBody>
      </p:sp>
    </p:spTree>
    <p:extLst>
      <p:ext uri="{BB962C8B-B14F-4D97-AF65-F5344CB8AC3E}">
        <p14:creationId xmlns:p14="http://schemas.microsoft.com/office/powerpoint/2010/main" val="679258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522AD-0C5B-4376-A5FC-4C6C3F285CF6}"/>
              </a:ext>
            </a:extLst>
          </p:cNvPr>
          <p:cNvSpPr>
            <a:spLocks noGrp="1"/>
          </p:cNvSpPr>
          <p:nvPr>
            <p:ph type="title"/>
          </p:nvPr>
        </p:nvSpPr>
        <p:spPr>
          <a:xfrm>
            <a:off x="628649" y="447423"/>
            <a:ext cx="8170165" cy="1043050"/>
          </a:xfrm>
        </p:spPr>
        <p:txBody>
          <a:bodyPr>
            <a:noAutofit/>
          </a:bodyPr>
          <a:lstStyle/>
          <a:p>
            <a:r>
              <a:rPr lang="en-CA" sz="3700" dirty="0"/>
              <a:t>Key sources of spatial data in public health</a:t>
            </a:r>
          </a:p>
        </p:txBody>
      </p:sp>
      <p:sp>
        <p:nvSpPr>
          <p:cNvPr id="3" name="Content Placeholder 2">
            <a:extLst>
              <a:ext uri="{FF2B5EF4-FFF2-40B4-BE49-F238E27FC236}">
                <a16:creationId xmlns:a16="http://schemas.microsoft.com/office/drawing/2014/main" id="{BD479060-52AC-4E3F-ACF6-8DC5D9D2E70C}"/>
              </a:ext>
            </a:extLst>
          </p:cNvPr>
          <p:cNvSpPr>
            <a:spLocks noGrp="1"/>
          </p:cNvSpPr>
          <p:nvPr>
            <p:ph idx="1"/>
          </p:nvPr>
        </p:nvSpPr>
        <p:spPr/>
        <p:txBody>
          <a:bodyPr>
            <a:normAutofit/>
          </a:bodyPr>
          <a:lstStyle/>
          <a:p>
            <a:r>
              <a:rPr lang="en-CA" b="1" dirty="0"/>
              <a:t>environmental data </a:t>
            </a:r>
            <a:r>
              <a:rPr lang="en-CA" dirty="0"/>
              <a:t>(e.g., ecological indicators and natural resources routinely monitored by government and other national/provincial organizations), including land use and related characteristics, habitats, agricultural operations and practices, bodies of water and water quality, air quality, climate</a:t>
            </a:r>
          </a:p>
          <a:p>
            <a:r>
              <a:rPr lang="en-CA" b="1" dirty="0"/>
              <a:t>remote sensing data </a:t>
            </a:r>
            <a:r>
              <a:rPr lang="en-CA" dirty="0"/>
              <a:t>(e.g., aerial and satellite imagining data) including, aerial photographs, satellite measures of radiation and sea-surface temperature</a:t>
            </a:r>
          </a:p>
          <a:p>
            <a:r>
              <a:rPr lang="en-CA" b="1" dirty="0"/>
              <a:t>other sources? </a:t>
            </a:r>
          </a:p>
          <a:p>
            <a:endParaRPr lang="en-CA" dirty="0"/>
          </a:p>
        </p:txBody>
      </p:sp>
      <p:sp>
        <p:nvSpPr>
          <p:cNvPr id="4" name="Slide Number Placeholder 3">
            <a:extLst>
              <a:ext uri="{FF2B5EF4-FFF2-40B4-BE49-F238E27FC236}">
                <a16:creationId xmlns:a16="http://schemas.microsoft.com/office/drawing/2014/main" id="{BE6A7E94-33EB-4788-817D-966BE651B72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E0CF7C0-6587-4A46-84F9-97B3CCDA5C8A}"/>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294779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normAutofit/>
          </a:bodyPr>
          <a:lstStyle/>
          <a:p>
            <a:r>
              <a:rPr lang="en-CA" dirty="0"/>
              <a:t>Interpretation of spatial data has certain challenges (modifiable areal unit problem, location uncertainty, ecologic fallacy, etc.) that must be considered carefully</a:t>
            </a:r>
          </a:p>
          <a:p>
            <a:r>
              <a:rPr lang="en-CA" dirty="0"/>
              <a:t>Different data sources may use different projection systems – these must be reconciled before data sources can be combined for analysis</a:t>
            </a:r>
          </a:p>
          <a:p>
            <a:r>
              <a:rPr lang="en-CA" dirty="0"/>
              <a:t>specific location information, e.g., street address or corresponding coordinates, can uniquely identify individuals -- care is needed when storing and analyzing such information and it may be necessary to mask locations to protect privacy</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8255" y="299975"/>
            <a:ext cx="1053336" cy="10533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640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Spatial data in R</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504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Background</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a:xfrm>
            <a:off x="628649" y="1490472"/>
            <a:ext cx="7785677" cy="4686491"/>
          </a:xfrm>
        </p:spPr>
        <p:txBody>
          <a:bodyPr>
            <a:normAutofit/>
          </a:bodyPr>
          <a:lstStyle/>
          <a:p>
            <a:r>
              <a:rPr lang="en-CA" dirty="0"/>
              <a:t>R is a free, open-source statistical software package that can be used for all aspects of data manipulation, analysis and visualisation (</a:t>
            </a:r>
            <a:r>
              <a:rPr lang="en-CA" sz="2200" dirty="0">
                <a:hlinkClick r:id="rId2"/>
              </a:rPr>
              <a:t>https://cran.r-project.org/</a:t>
            </a:r>
            <a:r>
              <a:rPr lang="en-CA" sz="2200" dirty="0"/>
              <a:t>)</a:t>
            </a:r>
          </a:p>
          <a:p>
            <a:pPr lvl="1"/>
            <a:r>
              <a:rPr lang="en-CA" dirty="0"/>
              <a:t>R functions (commands) are organized into packages (also called libraries) that can be loaded as needed</a:t>
            </a:r>
          </a:p>
          <a:p>
            <a:pPr lvl="1"/>
            <a:r>
              <a:rPr lang="en-CA" dirty="0"/>
              <a:t>Most R users interface with the R program via RStudio and use command-line code (scripts)</a:t>
            </a:r>
          </a:p>
          <a:p>
            <a:pPr marL="457200" lvl="1" indent="0">
              <a:buNone/>
            </a:pPr>
            <a:r>
              <a:rPr lang="en-CA" dirty="0"/>
              <a:t>  </a:t>
            </a:r>
          </a:p>
          <a:p>
            <a:r>
              <a:rPr lang="en-CA" dirty="0"/>
              <a:t>Numerous R packages exist for working with spatial data (see: </a:t>
            </a:r>
            <a:r>
              <a:rPr lang="en-CA" sz="2200" dirty="0">
                <a:hlinkClick r:id="rId3"/>
              </a:rPr>
              <a:t>https://cran.r-project.org/web/views/Spatial.html</a:t>
            </a:r>
            <a:r>
              <a:rPr lang="en-CA" dirty="0"/>
              <a:t>)</a:t>
            </a:r>
            <a:endParaRPr lang="en-CA" sz="2400" dirty="0"/>
          </a:p>
          <a:p>
            <a:pPr lvl="1"/>
            <a:r>
              <a:rPr lang="en-CA" dirty="0"/>
              <a:t>Here, we focus on the new </a:t>
            </a:r>
            <a:r>
              <a:rPr lang="en-CA" sz="2000" dirty="0">
                <a:latin typeface="Courier New" panose="02070309020205020404" pitchFamily="49" charset="0"/>
                <a:cs typeface="Courier New" panose="02070309020205020404" pitchFamily="49" charset="0"/>
              </a:rPr>
              <a:t>sf</a:t>
            </a:r>
            <a:r>
              <a:rPr lang="en-CA" dirty="0"/>
              <a:t> (‘simple features’) package (see: </a:t>
            </a:r>
            <a:r>
              <a:rPr lang="en-CA" sz="2000" dirty="0">
                <a:hlinkClick r:id="rId4"/>
              </a:rPr>
              <a:t>https://CRAN.R-project.org/package=sf</a:t>
            </a:r>
            <a:r>
              <a:rPr lang="en-CA" dirty="0"/>
              <a:t>)</a:t>
            </a:r>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Spatial data in R</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075" name="Picture 3" descr="Image result for r icon">
            <a:extLst>
              <a:ext uri="{FF2B5EF4-FFF2-40B4-BE49-F238E27FC236}">
                <a16:creationId xmlns:a16="http://schemas.microsoft.com/office/drawing/2014/main" id="{506ED555-C174-494C-A8FD-6623217CF7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6503" y="396007"/>
            <a:ext cx="972000" cy="972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Image result for R studio icon">
            <a:extLst>
              <a:ext uri="{FF2B5EF4-FFF2-40B4-BE49-F238E27FC236}">
                <a16:creationId xmlns:a16="http://schemas.microsoft.com/office/drawing/2014/main" id="{3FE53866-CD46-4917-9E90-096624ADD4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0831" y="387157"/>
            <a:ext cx="1134196" cy="88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90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The </a:t>
            </a:r>
            <a:r>
              <a:rPr lang="en-CA" sz="3600" dirty="0">
                <a:latin typeface="Courier New" panose="02070309020205020404" pitchFamily="49" charset="0"/>
                <a:cs typeface="Courier New" panose="02070309020205020404" pitchFamily="49" charset="0"/>
              </a:rPr>
              <a:t>sf</a:t>
            </a:r>
            <a:r>
              <a:rPr lang="en-CA" dirty="0"/>
              <a:t> package</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p:txBody>
          <a:bodyPr/>
          <a:lstStyle/>
          <a:p>
            <a:r>
              <a:rPr lang="en-CA" dirty="0"/>
              <a:t>The </a:t>
            </a:r>
            <a:r>
              <a:rPr lang="en-CA" sz="2200" dirty="0">
                <a:latin typeface="Courier New" panose="02070309020205020404" pitchFamily="49" charset="0"/>
                <a:cs typeface="Courier New" panose="02070309020205020404" pitchFamily="49" charset="0"/>
              </a:rPr>
              <a:t>sf</a:t>
            </a:r>
            <a:r>
              <a:rPr lang="en-CA" dirty="0"/>
              <a:t> package is a collection of tools for working with spatial data in R, where ‘sf’ refers to </a:t>
            </a:r>
            <a:r>
              <a:rPr lang="en-CA" i="1" dirty="0"/>
              <a:t>simple features</a:t>
            </a:r>
            <a:r>
              <a:rPr lang="en-CA" dirty="0"/>
              <a:t>, which are a standard set of geometry types (e.g., point, line, polygon, etc.) supported by the package</a:t>
            </a:r>
          </a:p>
          <a:p>
            <a:r>
              <a:rPr lang="en-CA" sz="2200" dirty="0">
                <a:latin typeface="Courier New" panose="02070309020205020404" pitchFamily="49" charset="0"/>
                <a:cs typeface="Courier New" panose="02070309020205020404" pitchFamily="49" charset="0"/>
              </a:rPr>
              <a:t>sf</a:t>
            </a:r>
            <a:r>
              <a:rPr lang="en-CA" dirty="0"/>
              <a:t> currently supports tools for vector data only (not raster data)</a:t>
            </a:r>
          </a:p>
          <a:p>
            <a:r>
              <a:rPr lang="en-CA" dirty="0"/>
              <a:t>use of the sf package is described extensively in the free online book </a:t>
            </a:r>
            <a:r>
              <a:rPr lang="en-CA" i="1" dirty="0" err="1"/>
              <a:t>Geocomputation</a:t>
            </a:r>
            <a:r>
              <a:rPr lang="en-CA" i="1" dirty="0"/>
              <a:t> with R </a:t>
            </a:r>
            <a:r>
              <a:rPr lang="en-CA" dirty="0"/>
              <a:t>(</a:t>
            </a:r>
            <a:r>
              <a:rPr lang="en-CA" sz="2200" dirty="0">
                <a:hlinkClick r:id="rId2"/>
              </a:rPr>
              <a:t>https://geocompr.robinlovelace.net/</a:t>
            </a:r>
            <a:r>
              <a:rPr lang="en-CA" sz="2200" dirty="0"/>
              <a:t>)</a:t>
            </a:r>
            <a:endParaRPr lang="en-CA" sz="2200" i="1" dirty="0"/>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Spatial data in R</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050" name="Picture 2" descr="The geocompr book cover">
            <a:extLst>
              <a:ext uri="{FF2B5EF4-FFF2-40B4-BE49-F238E27FC236}">
                <a16:creationId xmlns:a16="http://schemas.microsoft.com/office/drawing/2014/main" id="{6C25AFC8-FED7-4321-A379-F86CE350F7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6004" y="4474418"/>
            <a:ext cx="1515196" cy="20644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18028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The </a:t>
            </a:r>
            <a:r>
              <a:rPr lang="en-CA" sz="3600" dirty="0">
                <a:latin typeface="Courier New" panose="02070309020205020404" pitchFamily="49" charset="0"/>
                <a:cs typeface="Courier New" panose="02070309020205020404" pitchFamily="49" charset="0"/>
              </a:rPr>
              <a:t>sf</a:t>
            </a:r>
            <a:r>
              <a:rPr lang="en-CA" dirty="0"/>
              <a:t> package</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a:xfrm>
            <a:off x="628650" y="1490472"/>
            <a:ext cx="7886700" cy="4686491"/>
          </a:xfrm>
        </p:spPr>
        <p:txBody>
          <a:bodyPr>
            <a:normAutofit/>
          </a:bodyPr>
          <a:lstStyle/>
          <a:p>
            <a:pPr>
              <a:spcAft>
                <a:spcPts val="1200"/>
              </a:spcAft>
            </a:pPr>
            <a:r>
              <a:rPr lang="en-CA" sz="2200" dirty="0">
                <a:latin typeface="Courier New" panose="02070309020205020404" pitchFamily="49" charset="0"/>
                <a:ea typeface="Calibri" panose="020F0502020204030204" pitchFamily="34" charset="0"/>
                <a:cs typeface="Times New Roman" panose="02020603050405020304" pitchFamily="18" charset="0"/>
              </a:rPr>
              <a:t>sf</a:t>
            </a:r>
            <a:r>
              <a:rPr lang="en-CA" sz="2800" dirty="0">
                <a:ea typeface="Calibri" panose="020F0502020204030204" pitchFamily="34" charset="0"/>
                <a:cs typeface="Courier New" panose="02070309020205020404" pitchFamily="49" charset="0"/>
              </a:rPr>
              <a:t> </a:t>
            </a:r>
            <a:r>
              <a:rPr lang="en-CA" sz="2800" dirty="0">
                <a:latin typeface="Calibri" panose="020F0502020204030204" pitchFamily="34" charset="0"/>
                <a:ea typeface="Calibri" panose="020F0502020204030204" pitchFamily="34" charset="0"/>
                <a:cs typeface="Times New Roman" panose="02020603050405020304" pitchFamily="18" charset="0"/>
              </a:rPr>
              <a:t>data objects appear in R as standard data frames, except with addition of a </a:t>
            </a:r>
            <a:r>
              <a:rPr lang="en-CA" sz="2800" i="1" dirty="0">
                <a:latin typeface="Calibri" panose="020F0502020204030204" pitchFamily="34" charset="0"/>
                <a:ea typeface="Calibri" panose="020F0502020204030204" pitchFamily="34" charset="0"/>
                <a:cs typeface="Times New Roman" panose="02020603050405020304" pitchFamily="18" charset="0"/>
              </a:rPr>
              <a:t>geometry</a:t>
            </a:r>
            <a:r>
              <a:rPr lang="en-CA" sz="2800" dirty="0">
                <a:latin typeface="Calibri" panose="020F0502020204030204" pitchFamily="34" charset="0"/>
                <a:ea typeface="Calibri" panose="020F0502020204030204" pitchFamily="34" charset="0"/>
                <a:cs typeface="Times New Roman" panose="02020603050405020304" pitchFamily="18" charset="0"/>
              </a:rPr>
              <a:t> column containing condensed list of all coordinate information for a particular spatial feature</a:t>
            </a:r>
          </a:p>
          <a:p>
            <a:pPr>
              <a:spcAft>
                <a:spcPts val="1200"/>
              </a:spcAft>
            </a:pPr>
            <a:r>
              <a:rPr lang="en-CA" sz="2800" dirty="0">
                <a:latin typeface="Calibri" panose="020F0502020204030204" pitchFamily="34" charset="0"/>
                <a:ea typeface="Calibri" panose="020F0502020204030204" pitchFamily="34" charset="0"/>
                <a:cs typeface="Times New Roman" panose="02020603050405020304" pitchFamily="18" charset="0"/>
              </a:rPr>
              <a:t>With a basis in standard data frames, powerful data manipulation tools of R, particularly those in the </a:t>
            </a:r>
            <a:r>
              <a:rPr lang="en-CA" sz="2200" dirty="0" err="1">
                <a:latin typeface="Courier New" panose="02070309020205020404" pitchFamily="49" charset="0"/>
                <a:ea typeface="Calibri" panose="020F0502020204030204" pitchFamily="34" charset="0"/>
                <a:cs typeface="Times New Roman" panose="02020603050405020304" pitchFamily="18" charset="0"/>
              </a:rPr>
              <a:t>tidyverse</a:t>
            </a:r>
            <a:r>
              <a:rPr lang="en-CA" sz="2800" dirty="0">
                <a:latin typeface="Calibri" panose="020F0502020204030204" pitchFamily="34" charset="0"/>
                <a:ea typeface="Calibri" panose="020F0502020204030204" pitchFamily="34" charset="0"/>
                <a:cs typeface="Times New Roman" panose="02020603050405020304" pitchFamily="18" charset="0"/>
              </a:rPr>
              <a:t>, can be used with </a:t>
            </a:r>
            <a:r>
              <a:rPr lang="en-CA" sz="2200" dirty="0">
                <a:latin typeface="Courier New" panose="02070309020205020404" pitchFamily="49" charset="0"/>
                <a:ea typeface="Calibri" panose="020F0502020204030204" pitchFamily="34" charset="0"/>
                <a:cs typeface="Times New Roman" panose="02020603050405020304" pitchFamily="18" charset="0"/>
              </a:rPr>
              <a:t>sf</a:t>
            </a:r>
            <a:endParaRPr lang="en-CA" sz="2200" dirty="0">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Spatial data in R</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1247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The </a:t>
            </a:r>
            <a:r>
              <a:rPr lang="en-CA" sz="3600" dirty="0">
                <a:latin typeface="Courier New" panose="02070309020205020404" pitchFamily="49" charset="0"/>
                <a:cs typeface="Courier New" panose="02070309020205020404" pitchFamily="49" charset="0"/>
              </a:rPr>
              <a:t>sf</a:t>
            </a:r>
            <a:r>
              <a:rPr lang="en-CA" dirty="0"/>
              <a:t> package</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a:xfrm>
            <a:off x="628649" y="1490472"/>
            <a:ext cx="8238259" cy="4686491"/>
          </a:xfrm>
        </p:spPr>
        <p:txBody>
          <a:bodyPr>
            <a:normAutofit/>
          </a:bodyPr>
          <a:lstStyle/>
          <a:p>
            <a:pPr>
              <a:spcAft>
                <a:spcPts val="2400"/>
              </a:spcAft>
            </a:pPr>
            <a:r>
              <a:rPr lang="en-CA" dirty="0">
                <a:cs typeface="Times New Roman" panose="02020603050405020304" pitchFamily="18" charset="0"/>
              </a:rPr>
              <a:t>For example, we can work with sf data objects in the same way as any (tidy) data object in R, including chaining commands together (piping) with </a:t>
            </a:r>
            <a:r>
              <a:rPr lang="en-CA" sz="2200" dirty="0">
                <a:latin typeface="Courier New" panose="02070309020205020404" pitchFamily="49" charset="0"/>
                <a:cs typeface="Courier New" panose="02070309020205020404" pitchFamily="49" charset="0"/>
              </a:rPr>
              <a:t>%&gt;%</a:t>
            </a:r>
            <a:r>
              <a:rPr lang="en-CA" dirty="0">
                <a:cs typeface="Times New Roman" panose="02020603050405020304" pitchFamily="18" charset="0"/>
              </a:rPr>
              <a:t>, using </a:t>
            </a:r>
            <a:r>
              <a:rPr lang="en-CA" sz="2200" dirty="0">
                <a:latin typeface="Courier New" panose="02070309020205020404" pitchFamily="49" charset="0"/>
                <a:cs typeface="Courier New" panose="02070309020205020404" pitchFamily="49" charset="0"/>
              </a:rPr>
              <a:t>filter</a:t>
            </a:r>
            <a:r>
              <a:rPr lang="en-CA" dirty="0">
                <a:cs typeface="Times New Roman" panose="02020603050405020304" pitchFamily="18" charset="0"/>
              </a:rPr>
              <a:t> to include only certain rows, </a:t>
            </a:r>
            <a:r>
              <a:rPr lang="en-CA" sz="2200" dirty="0">
                <a:latin typeface="Courier New" panose="02070309020205020404" pitchFamily="49" charset="0"/>
                <a:cs typeface="Courier New" panose="02070309020205020404" pitchFamily="49" charset="0"/>
              </a:rPr>
              <a:t>select</a:t>
            </a:r>
            <a:r>
              <a:rPr lang="en-CA" dirty="0">
                <a:cs typeface="Times New Roman" panose="02020603050405020304" pitchFamily="18" charset="0"/>
              </a:rPr>
              <a:t> to include only certain columns</a:t>
            </a:r>
            <a:r>
              <a:rPr lang="en-CA" dirty="0">
                <a:latin typeface="Calibri" panose="020F0502020204030204" pitchFamily="34" charset="0"/>
                <a:cs typeface="Times New Roman" panose="02020603050405020304" pitchFamily="18" charset="0"/>
              </a:rPr>
              <a:t>, and </a:t>
            </a:r>
            <a:r>
              <a:rPr lang="en-CA" sz="2200" dirty="0">
                <a:latin typeface="Courier New" panose="02070309020205020404" pitchFamily="49" charset="0"/>
                <a:cs typeface="Courier New" panose="02070309020205020404" pitchFamily="49" charset="0"/>
              </a:rPr>
              <a:t>mutate</a:t>
            </a:r>
            <a:r>
              <a:rPr lang="en-CA" dirty="0">
                <a:latin typeface="Calibri" panose="020F0502020204030204" pitchFamily="34" charset="0"/>
                <a:cs typeface="Times New Roman" panose="02020603050405020304" pitchFamily="18" charset="0"/>
              </a:rPr>
              <a:t> to create new derived variables:</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360000" indent="0">
              <a:lnSpc>
                <a:spcPct val="100000"/>
              </a:lnSpc>
              <a:spcBef>
                <a:spcPts val="0"/>
              </a:spcBef>
              <a:spcAft>
                <a:spcPts val="300"/>
              </a:spcAft>
              <a:buNone/>
            </a:pPr>
            <a:r>
              <a:rPr lang="en-CA" sz="1700" dirty="0" err="1">
                <a:latin typeface="Courier New" panose="02070309020205020404" pitchFamily="49" charset="0"/>
                <a:ea typeface="Calibri" panose="020F0502020204030204" pitchFamily="34" charset="0"/>
                <a:cs typeface="Courier New" panose="02070309020205020404" pitchFamily="49" charset="0"/>
              </a:rPr>
              <a:t>world_asia</a:t>
            </a:r>
            <a:r>
              <a:rPr lang="en-CA" sz="1700" dirty="0">
                <a:latin typeface="Courier New" panose="02070309020205020404" pitchFamily="49" charset="0"/>
                <a:ea typeface="Calibri" panose="020F0502020204030204" pitchFamily="34" charset="0"/>
                <a:cs typeface="Courier New" panose="02070309020205020404" pitchFamily="49" charset="0"/>
              </a:rPr>
              <a:t> &lt;- </a:t>
            </a:r>
            <a:r>
              <a:rPr lang="en-CA" sz="1700" dirty="0" err="1">
                <a:latin typeface="Courier New" panose="02070309020205020404" pitchFamily="49" charset="0"/>
                <a:ea typeface="Calibri" panose="020F0502020204030204" pitchFamily="34" charset="0"/>
                <a:cs typeface="Courier New" panose="02070309020205020404" pitchFamily="49" charset="0"/>
              </a:rPr>
              <a:t>world_data</a:t>
            </a:r>
            <a:r>
              <a:rPr lang="en-CA" sz="1700" dirty="0">
                <a:latin typeface="Courier New" panose="02070309020205020404" pitchFamily="49" charset="0"/>
                <a:ea typeface="Calibri" panose="020F0502020204030204" pitchFamily="34" charset="0"/>
                <a:cs typeface="Courier New" panose="02070309020205020404" pitchFamily="49" charset="0"/>
              </a:rPr>
              <a:t> %&gt;%</a:t>
            </a:r>
          </a:p>
          <a:p>
            <a:pPr marL="360000" indent="0">
              <a:lnSpc>
                <a:spcPct val="100000"/>
              </a:lnSpc>
              <a:spcBef>
                <a:spcPts val="0"/>
              </a:spcBef>
              <a:spcAft>
                <a:spcPts val="300"/>
              </a:spcAft>
              <a:buNone/>
            </a:pPr>
            <a:r>
              <a:rPr lang="en-CA" sz="1700" dirty="0">
                <a:latin typeface="Courier New" panose="02070309020205020404" pitchFamily="49" charset="0"/>
                <a:ea typeface="Calibri" panose="020F0502020204030204" pitchFamily="34" charset="0"/>
                <a:cs typeface="Courier New" panose="02070309020205020404" pitchFamily="49" charset="0"/>
              </a:rPr>
              <a:t> filter(continent == "Asia") %&gt;%</a:t>
            </a:r>
            <a:endParaRPr lang="en-CA" sz="1700" dirty="0">
              <a:ea typeface="Calibri" panose="020F0502020204030204" pitchFamily="34" charset="0"/>
              <a:cs typeface="Courier New" panose="02070309020205020404" pitchFamily="49" charset="0"/>
            </a:endParaRPr>
          </a:p>
          <a:p>
            <a:pPr marL="360000" indent="0">
              <a:lnSpc>
                <a:spcPct val="100000"/>
              </a:lnSpc>
              <a:spcBef>
                <a:spcPts val="0"/>
              </a:spcBef>
              <a:spcAft>
                <a:spcPts val="300"/>
              </a:spcAft>
              <a:buNone/>
            </a:pPr>
            <a:r>
              <a:rPr lang="en-CA" sz="1700" dirty="0">
                <a:latin typeface="Courier New" panose="02070309020205020404" pitchFamily="49" charset="0"/>
                <a:ea typeface="Calibri" panose="020F0502020204030204" pitchFamily="34" charset="0"/>
                <a:cs typeface="Courier New" panose="02070309020205020404" pitchFamily="49" charset="0"/>
              </a:rPr>
              <a:t> select(name, continent) %&gt;%</a:t>
            </a:r>
            <a:endParaRPr lang="en-CA" sz="1700" dirty="0">
              <a:ea typeface="Calibri" panose="020F0502020204030204" pitchFamily="34" charset="0"/>
              <a:cs typeface="Courier New" panose="02070309020205020404" pitchFamily="49" charset="0"/>
            </a:endParaRPr>
          </a:p>
          <a:p>
            <a:pPr marL="360000" indent="0">
              <a:lnSpc>
                <a:spcPct val="100000"/>
              </a:lnSpc>
              <a:spcBef>
                <a:spcPts val="0"/>
              </a:spcBef>
              <a:spcAft>
                <a:spcPts val="300"/>
              </a:spcAft>
              <a:buNone/>
            </a:pPr>
            <a:r>
              <a:rPr lang="en-CA" sz="1700" dirty="0">
                <a:latin typeface="Courier New" panose="02070309020205020404" pitchFamily="49" charset="0"/>
                <a:ea typeface="Calibri" panose="020F0502020204030204" pitchFamily="34" charset="0"/>
                <a:cs typeface="Courier New" panose="02070309020205020404" pitchFamily="49" charset="0"/>
              </a:rPr>
              <a:t> mutate(</a:t>
            </a:r>
            <a:r>
              <a:rPr lang="en-CA" sz="1700" dirty="0" err="1">
                <a:latin typeface="Courier New" panose="02070309020205020404" pitchFamily="49" charset="0"/>
                <a:ea typeface="Calibri" panose="020F0502020204030204" pitchFamily="34" charset="0"/>
                <a:cs typeface="Courier New" panose="02070309020205020404" pitchFamily="49" charset="0"/>
              </a:rPr>
              <a:t>map_col</a:t>
            </a:r>
            <a:r>
              <a:rPr lang="en-CA" sz="1700" dirty="0">
                <a:latin typeface="Courier New" panose="02070309020205020404" pitchFamily="49" charset="0"/>
                <a:ea typeface="Calibri" panose="020F0502020204030204" pitchFamily="34" charset="0"/>
                <a:cs typeface="Courier New" panose="02070309020205020404" pitchFamily="49" charset="0"/>
              </a:rPr>
              <a:t> = </a:t>
            </a:r>
            <a:r>
              <a:rPr lang="en-CA" sz="1700" dirty="0" err="1">
                <a:latin typeface="Courier New" panose="02070309020205020404" pitchFamily="49" charset="0"/>
                <a:ea typeface="Calibri" panose="020F0502020204030204" pitchFamily="34" charset="0"/>
                <a:cs typeface="Courier New" panose="02070309020205020404" pitchFamily="49" charset="0"/>
              </a:rPr>
              <a:t>ifelse</a:t>
            </a:r>
            <a:r>
              <a:rPr lang="en-CA" sz="1700" dirty="0">
                <a:latin typeface="Courier New" panose="02070309020205020404" pitchFamily="49" charset="0"/>
                <a:ea typeface="Calibri" panose="020F0502020204030204" pitchFamily="34" charset="0"/>
                <a:cs typeface="Courier New" panose="02070309020205020404" pitchFamily="49" charset="0"/>
              </a:rPr>
              <a:t>(name == “China”, “white”, “grey”))</a:t>
            </a:r>
            <a:endParaRPr lang="en-CA" sz="1700" dirty="0">
              <a:ea typeface="Calibri" panose="020F0502020204030204" pitchFamily="34" charset="0"/>
              <a:cs typeface="Courier New" panose="02070309020205020404" pitchFamily="49" charset="0"/>
            </a:endParaRPr>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a:bodyPr>
          <a:lstStyle/>
          <a:p>
            <a:r>
              <a:rPr lang="en-CA" dirty="0"/>
              <a:t>Spatial data in R</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233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DB08-1FD8-46C4-A963-C8BA77484FFD}"/>
              </a:ext>
            </a:extLst>
          </p:cNvPr>
          <p:cNvSpPr>
            <a:spLocks noGrp="1"/>
          </p:cNvSpPr>
          <p:nvPr>
            <p:ph type="title"/>
          </p:nvPr>
        </p:nvSpPr>
        <p:spPr/>
        <p:txBody>
          <a:bodyPr/>
          <a:lstStyle/>
          <a:p>
            <a:r>
              <a:rPr lang="en-CA" dirty="0"/>
              <a:t>The </a:t>
            </a:r>
            <a:r>
              <a:rPr lang="en-CA" sz="3600" dirty="0">
                <a:latin typeface="Courier New" panose="02070309020205020404" pitchFamily="49" charset="0"/>
                <a:cs typeface="Courier New" panose="02070309020205020404" pitchFamily="49" charset="0"/>
              </a:rPr>
              <a:t>sf</a:t>
            </a:r>
            <a:r>
              <a:rPr lang="en-CA" dirty="0"/>
              <a:t> package</a:t>
            </a:r>
          </a:p>
        </p:txBody>
      </p:sp>
      <p:sp>
        <p:nvSpPr>
          <p:cNvPr id="3" name="Content Placeholder 2">
            <a:extLst>
              <a:ext uri="{FF2B5EF4-FFF2-40B4-BE49-F238E27FC236}">
                <a16:creationId xmlns:a16="http://schemas.microsoft.com/office/drawing/2014/main" id="{1679289B-1189-429B-8EBC-E6B98C70F071}"/>
              </a:ext>
            </a:extLst>
          </p:cNvPr>
          <p:cNvSpPr>
            <a:spLocks noGrp="1"/>
          </p:cNvSpPr>
          <p:nvPr>
            <p:ph idx="1"/>
          </p:nvPr>
        </p:nvSpPr>
        <p:spPr/>
        <p:txBody>
          <a:bodyPr/>
          <a:lstStyle/>
          <a:p>
            <a:r>
              <a:rPr lang="en-CA" sz="2200" dirty="0">
                <a:latin typeface="Courier New" panose="02070309020205020404" pitchFamily="49" charset="0"/>
                <a:cs typeface="Courier New" panose="02070309020205020404" pitchFamily="49" charset="0"/>
              </a:rPr>
              <a:t>sf</a:t>
            </a:r>
            <a:r>
              <a:rPr lang="en-CA" dirty="0"/>
              <a:t> contains numerous functions (commands) for importing, manipulating, transforming and exporting spatial data – all have intuitive names and begin with the prefix </a:t>
            </a:r>
            <a:r>
              <a:rPr lang="en-CA" sz="2200" dirty="0" err="1">
                <a:latin typeface="Courier New" panose="02070309020205020404" pitchFamily="49" charset="0"/>
                <a:cs typeface="Courier New" panose="02070309020205020404" pitchFamily="49" charset="0"/>
              </a:rPr>
              <a:t>st</a:t>
            </a:r>
            <a:r>
              <a:rPr lang="en-CA" sz="2200" dirty="0">
                <a:latin typeface="Courier New" panose="02070309020205020404" pitchFamily="49" charset="0"/>
                <a:cs typeface="Courier New" panose="02070309020205020404" pitchFamily="49" charset="0"/>
              </a:rPr>
              <a:t>_</a:t>
            </a:r>
          </a:p>
          <a:p>
            <a:pPr lvl="1"/>
            <a:r>
              <a:rPr lang="en-CA" sz="2000" dirty="0" err="1">
                <a:latin typeface="Courier New" panose="02070309020205020404" pitchFamily="49" charset="0"/>
                <a:cs typeface="Courier New" panose="02070309020205020404" pitchFamily="49" charset="0"/>
              </a:rPr>
              <a:t>st_read</a:t>
            </a:r>
            <a:r>
              <a:rPr lang="en-CA" dirty="0"/>
              <a:t> reads spatial data</a:t>
            </a:r>
          </a:p>
          <a:p>
            <a:pPr lvl="1"/>
            <a:r>
              <a:rPr lang="en-CA" sz="2000" dirty="0" err="1">
                <a:latin typeface="Courier New" panose="02070309020205020404" pitchFamily="49" charset="0"/>
                <a:cs typeface="Courier New" panose="02070309020205020404" pitchFamily="49" charset="0"/>
              </a:rPr>
              <a:t>st_point</a:t>
            </a:r>
            <a:r>
              <a:rPr lang="en-CA" dirty="0"/>
              <a:t> creates spatial points</a:t>
            </a:r>
          </a:p>
          <a:p>
            <a:pPr lvl="1"/>
            <a:r>
              <a:rPr lang="en-CA" sz="2000" dirty="0" err="1">
                <a:latin typeface="Courier New" panose="02070309020205020404" pitchFamily="49" charset="0"/>
                <a:cs typeface="Courier New" panose="02070309020205020404" pitchFamily="49" charset="0"/>
              </a:rPr>
              <a:t>st_crs</a:t>
            </a:r>
            <a:r>
              <a:rPr lang="en-CA" dirty="0"/>
              <a:t> retrieves the data’s coordinate reference system</a:t>
            </a:r>
          </a:p>
          <a:p>
            <a:pPr lvl="1"/>
            <a:r>
              <a:rPr lang="en-CA" sz="2000" dirty="0" err="1">
                <a:latin typeface="Courier New" panose="02070309020205020404" pitchFamily="49" charset="0"/>
                <a:cs typeface="Courier New" panose="02070309020205020404" pitchFamily="49" charset="0"/>
              </a:rPr>
              <a:t>st_distance</a:t>
            </a:r>
            <a:r>
              <a:rPr lang="en-CA" dirty="0"/>
              <a:t> calculates Euclidean distance</a:t>
            </a:r>
          </a:p>
          <a:p>
            <a:pPr lvl="1"/>
            <a:r>
              <a:rPr lang="en-CA" dirty="0"/>
              <a:t>etc.</a:t>
            </a:r>
          </a:p>
          <a:p>
            <a:endParaRPr lang="en-CA" dirty="0"/>
          </a:p>
        </p:txBody>
      </p:sp>
      <p:sp>
        <p:nvSpPr>
          <p:cNvPr id="4" name="Slide Number Placeholder 3">
            <a:extLst>
              <a:ext uri="{FF2B5EF4-FFF2-40B4-BE49-F238E27FC236}">
                <a16:creationId xmlns:a16="http://schemas.microsoft.com/office/drawing/2014/main" id="{1615AD56-770A-4EDC-82F9-7500DC9B1F0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26748A61-998E-4693-904C-719FAFEDA687}"/>
              </a:ext>
            </a:extLst>
          </p:cNvPr>
          <p:cNvSpPr>
            <a:spLocks noGrp="1"/>
          </p:cNvSpPr>
          <p:nvPr>
            <p:ph type="body" sz="quarter" idx="13"/>
          </p:nvPr>
        </p:nvSpPr>
        <p:spPr/>
        <p:txBody>
          <a:bodyPr/>
          <a:lstStyle/>
          <a:p>
            <a:r>
              <a:rPr lang="en-CA" dirty="0"/>
              <a:t>Spatial data in R</a:t>
            </a:r>
          </a:p>
        </p:txBody>
      </p:sp>
    </p:spTree>
    <p:extLst>
      <p:ext uri="{BB962C8B-B14F-4D97-AF65-F5344CB8AC3E}">
        <p14:creationId xmlns:p14="http://schemas.microsoft.com/office/powerpoint/2010/main" val="1125946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DB54-B039-49D4-9777-38DF78CBB471}"/>
              </a:ext>
            </a:extLst>
          </p:cNvPr>
          <p:cNvSpPr>
            <a:spLocks noGrp="1"/>
          </p:cNvSpPr>
          <p:nvPr>
            <p:ph type="title"/>
          </p:nvPr>
        </p:nvSpPr>
        <p:spPr/>
        <p:txBody>
          <a:bodyPr/>
          <a:lstStyle/>
          <a:p>
            <a:r>
              <a:rPr lang="en-US" dirty="0"/>
              <a:t>Lunch</a:t>
            </a:r>
            <a:br>
              <a:rPr lang="en-US" dirty="0"/>
            </a:br>
            <a:r>
              <a:rPr lang="en-US" dirty="0"/>
              <a:t>12:00pm-1:00pm</a:t>
            </a:r>
          </a:p>
        </p:txBody>
      </p:sp>
      <p:sp>
        <p:nvSpPr>
          <p:cNvPr id="3" name="Slide Number Placeholder 2">
            <a:extLst>
              <a:ext uri="{FF2B5EF4-FFF2-40B4-BE49-F238E27FC236}">
                <a16:creationId xmlns:a16="http://schemas.microsoft.com/office/drawing/2014/main" id="{35AA5932-9EC9-4B2F-80E4-DC4FFC525C61}"/>
              </a:ext>
            </a:extLst>
          </p:cNvPr>
          <p:cNvSpPr>
            <a:spLocks noGrp="1"/>
          </p:cNvSpPr>
          <p:nvPr>
            <p:ph type="sldNum" sz="quarter" idx="12"/>
          </p:nvPr>
        </p:nvSpPr>
        <p:spPr/>
        <p:txBody>
          <a:bodyPr/>
          <a:lstStyle/>
          <a:p>
            <a:fld id="{C4A63B03-CE8E-41A3-ABC0-E6682684ECE7}" type="slidenum">
              <a:rPr lang="en-US" smtClean="0"/>
              <a:pPr/>
              <a:t>78</a:t>
            </a:fld>
            <a:endParaRPr lang="en-US"/>
          </a:p>
        </p:txBody>
      </p:sp>
    </p:spTree>
    <p:extLst>
      <p:ext uri="{BB962C8B-B14F-4D97-AF65-F5344CB8AC3E}">
        <p14:creationId xmlns:p14="http://schemas.microsoft.com/office/powerpoint/2010/main" val="1527989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506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264E26EF-C70B-1146-9301-6163FC254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135" y="2930973"/>
            <a:ext cx="8772978" cy="1345738"/>
          </a:xfrm>
          <a:prstGeom prst="rect">
            <a:avLst/>
          </a:prstGeom>
        </p:spPr>
      </p:pic>
      <p:sp>
        <p:nvSpPr>
          <p:cNvPr id="4" name="TextBox 3">
            <a:extLst>
              <a:ext uri="{FF2B5EF4-FFF2-40B4-BE49-F238E27FC236}">
                <a16:creationId xmlns:a16="http://schemas.microsoft.com/office/drawing/2014/main" id="{150A7CEF-C33A-3B41-81F5-6B7C8F33E7D5}"/>
              </a:ext>
            </a:extLst>
          </p:cNvPr>
          <p:cNvSpPr txBox="1"/>
          <p:nvPr/>
        </p:nvSpPr>
        <p:spPr>
          <a:xfrm>
            <a:off x="414906" y="1256201"/>
            <a:ext cx="6512066" cy="444417"/>
          </a:xfrm>
          <a:prstGeom prst="rect">
            <a:avLst/>
          </a:prstGeom>
          <a:noFill/>
        </p:spPr>
        <p:txBody>
          <a:bodyPr wrap="square" rtlCol="0">
            <a:spAutoFit/>
          </a:bodyPr>
          <a:lstStyle/>
          <a:p>
            <a:r>
              <a:rPr lang="fr-CA" sz="2288" b="1" cap="all">
                <a:solidFill>
                  <a:schemeClr val="tx2"/>
                </a:solidFill>
                <a:latin typeface="Arial" panose="020B0604020202020204" pitchFamily="34" charset="0"/>
                <a:ea typeface="+mj-ea"/>
                <a:cs typeface="Arial" panose="020B0604020202020204" pitchFamily="34" charset="0"/>
              </a:rPr>
              <a:t>CANADA HAS MADE </a:t>
            </a:r>
            <a:r>
              <a:rPr lang="fr-CA" sz="2288" b="1" cap="all">
                <a:solidFill>
                  <a:srgbClr val="0070C0"/>
                </a:solidFill>
                <a:latin typeface="Arial" panose="020B0604020202020204" pitchFamily="34" charset="0"/>
                <a:ea typeface="+mj-ea"/>
                <a:cs typeface="Arial" panose="020B0604020202020204" pitchFamily="34" charset="0"/>
              </a:rPr>
              <a:t>MUCH PROGRESS</a:t>
            </a:r>
          </a:p>
        </p:txBody>
      </p:sp>
      <p:sp>
        <p:nvSpPr>
          <p:cNvPr id="8" name="Slide Number Placeholder 1">
            <a:extLst>
              <a:ext uri="{FF2B5EF4-FFF2-40B4-BE49-F238E27FC236}">
                <a16:creationId xmlns:a16="http://schemas.microsoft.com/office/drawing/2014/main" id="{84CC62D6-7B0C-3240-BE4B-84F67292935B}"/>
              </a:ext>
            </a:extLst>
          </p:cNvPr>
          <p:cNvSpPr>
            <a:spLocks noGrp="1"/>
          </p:cNvSpPr>
          <p:nvPr>
            <p:ph type="sldNum" sz="quarter" idx="12"/>
          </p:nvPr>
        </p:nvSpPr>
        <p:spPr>
          <a:xfrm>
            <a:off x="202475" y="5624956"/>
            <a:ext cx="594360" cy="273844"/>
          </a:xfrm>
        </p:spPr>
        <p:txBody>
          <a:bodyPr/>
          <a:lstStyle/>
          <a:p>
            <a:pPr algn="l"/>
            <a:fld id="{DF21BA74-D3AC-934E-BE07-CED0902BA770}" type="slidenum">
              <a:rPr lang="en-US" b="1" smtClean="0">
                <a:solidFill>
                  <a:schemeClr val="tx1">
                    <a:lumMod val="50000"/>
                    <a:lumOff val="50000"/>
                  </a:schemeClr>
                </a:solidFill>
              </a:rPr>
              <a:pPr algn="l"/>
              <a:t>8</a:t>
            </a:fld>
            <a:endParaRPr lang="en-US" b="1">
              <a:solidFill>
                <a:schemeClr val="tx1">
                  <a:lumMod val="50000"/>
                  <a:lumOff val="50000"/>
                </a:schemeClr>
              </a:solidFill>
            </a:endParaRPr>
          </a:p>
        </p:txBody>
      </p:sp>
      <p:sp>
        <p:nvSpPr>
          <p:cNvPr id="10" name="Rectangle 9">
            <a:extLst>
              <a:ext uri="{FF2B5EF4-FFF2-40B4-BE49-F238E27FC236}">
                <a16:creationId xmlns:a16="http://schemas.microsoft.com/office/drawing/2014/main" id="{2C670F38-A2AA-B44B-8573-F91107D3FE6C}"/>
              </a:ext>
            </a:extLst>
          </p:cNvPr>
          <p:cNvSpPr/>
          <p:nvPr/>
        </p:nvSpPr>
        <p:spPr>
          <a:xfrm>
            <a:off x="1013510" y="2014630"/>
            <a:ext cx="1771073" cy="990015"/>
          </a:xfrm>
          <a:prstGeom prst="rect">
            <a:avLst/>
          </a:prstGeom>
        </p:spPr>
        <p:txBody>
          <a:bodyPr wrap="square">
            <a:spAutoFit/>
          </a:bodyPr>
          <a:lstStyle/>
          <a:p>
            <a:pPr algn="ctr">
              <a:lnSpc>
                <a:spcPts val="1350"/>
              </a:lnSpc>
            </a:pPr>
            <a:r>
              <a:rPr lang="en-US" sz="1200" b="1">
                <a:solidFill>
                  <a:srgbClr val="212121"/>
                </a:solidFill>
                <a:latin typeface="Arial" panose="020B0604020202020204" pitchFamily="34" charset="0"/>
                <a:cs typeface="Arial" panose="020B0604020202020204" pitchFamily="34" charset="0"/>
              </a:rPr>
              <a:t>Canadian Strategy for Cancer Control </a:t>
            </a:r>
            <a:r>
              <a:rPr lang="en-US" sz="1200">
                <a:solidFill>
                  <a:schemeClr val="tx1">
                    <a:lumMod val="50000"/>
                    <a:lumOff val="50000"/>
                  </a:schemeClr>
                </a:solidFill>
                <a:latin typeface="Arial" panose="020B0604020202020204" pitchFamily="34" charset="0"/>
                <a:cs typeface="Arial" panose="020B0604020202020204" pitchFamily="34" charset="0"/>
              </a:rPr>
              <a:t>developed by 700 cancer patients and professionals</a:t>
            </a:r>
          </a:p>
        </p:txBody>
      </p:sp>
      <p:sp>
        <p:nvSpPr>
          <p:cNvPr id="19" name="Rectangle 18">
            <a:extLst>
              <a:ext uri="{FF2B5EF4-FFF2-40B4-BE49-F238E27FC236}">
                <a16:creationId xmlns:a16="http://schemas.microsoft.com/office/drawing/2014/main" id="{C762D7B9-77CC-7747-A626-928DC8691CF7}"/>
              </a:ext>
            </a:extLst>
          </p:cNvPr>
          <p:cNvSpPr/>
          <p:nvPr/>
        </p:nvSpPr>
        <p:spPr>
          <a:xfrm>
            <a:off x="1417392" y="3010300"/>
            <a:ext cx="1011892" cy="369332"/>
          </a:xfrm>
          <a:prstGeom prst="rect">
            <a:avLst/>
          </a:prstGeom>
        </p:spPr>
        <p:txBody>
          <a:bodyPr wrap="square">
            <a:spAutoFit/>
          </a:bodyPr>
          <a:lstStyle/>
          <a:p>
            <a:pPr algn="ctr"/>
            <a:r>
              <a:rPr lang="en-US" b="1">
                <a:solidFill>
                  <a:srgbClr val="97C5F7"/>
                </a:solidFill>
                <a:latin typeface="Arial" panose="020B0604020202020204" pitchFamily="34" charset="0"/>
                <a:cs typeface="Arial" panose="020B0604020202020204" pitchFamily="34" charset="0"/>
              </a:rPr>
              <a:t>2006</a:t>
            </a:r>
            <a:endParaRPr lang="en-US">
              <a:solidFill>
                <a:srgbClr val="97C5F7"/>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4AFF6FA-A1A6-5C4E-A3E3-4541C1987A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2" r="5001"/>
          <a:stretch/>
        </p:blipFill>
        <p:spPr>
          <a:xfrm>
            <a:off x="1290175" y="4073840"/>
            <a:ext cx="1217744" cy="1492955"/>
          </a:xfrm>
          <a:prstGeom prst="rect">
            <a:avLst/>
          </a:prstGeom>
          <a:ln w="3175">
            <a:noFill/>
          </a:ln>
        </p:spPr>
      </p:pic>
      <p:sp>
        <p:nvSpPr>
          <p:cNvPr id="39" name="Rectangle 38">
            <a:extLst>
              <a:ext uri="{FF2B5EF4-FFF2-40B4-BE49-F238E27FC236}">
                <a16:creationId xmlns:a16="http://schemas.microsoft.com/office/drawing/2014/main" id="{EB43B7F3-1B51-BD48-A150-FE1FB3BA6FCD}"/>
              </a:ext>
            </a:extLst>
          </p:cNvPr>
          <p:cNvSpPr/>
          <p:nvPr/>
        </p:nvSpPr>
        <p:spPr>
          <a:xfrm>
            <a:off x="2950511" y="4361605"/>
            <a:ext cx="1733191" cy="1169551"/>
          </a:xfrm>
          <a:prstGeom prst="rect">
            <a:avLst/>
          </a:prstGeom>
        </p:spPr>
        <p:txBody>
          <a:bodyPr wrap="square">
            <a:spAutoFit/>
          </a:bodyPr>
          <a:lstStyle/>
          <a:p>
            <a:pPr algn="ctr">
              <a:lnSpc>
                <a:spcPts val="1350"/>
              </a:lnSpc>
            </a:pPr>
            <a:r>
              <a:rPr lang="en-US" sz="1200" b="1">
                <a:solidFill>
                  <a:srgbClr val="212121"/>
                </a:solidFill>
                <a:latin typeface="Arial" panose="020B0604020202020204" pitchFamily="34" charset="0"/>
                <a:cs typeface="Arial" panose="020B0604020202020204" pitchFamily="34" charset="0"/>
              </a:rPr>
              <a:t>Canadian Partnership Against Cancer </a:t>
            </a:r>
            <a:r>
              <a:rPr lang="en-US" sz="1200">
                <a:solidFill>
                  <a:schemeClr val="tx1">
                    <a:lumMod val="50000"/>
                    <a:lumOff val="50000"/>
                  </a:schemeClr>
                </a:solidFill>
                <a:latin typeface="Arial" panose="020B0604020202020204" pitchFamily="34" charset="0"/>
                <a:cs typeface="Arial" panose="020B0604020202020204" pitchFamily="34" charset="0"/>
              </a:rPr>
              <a:t>created by the Federal government to coordinate implementation</a:t>
            </a:r>
          </a:p>
        </p:txBody>
      </p:sp>
      <p:pic>
        <p:nvPicPr>
          <p:cNvPr id="47" name="Picture 2" descr="Image result for canadian partnership against cancer logo">
            <a:extLst>
              <a:ext uri="{FF2B5EF4-FFF2-40B4-BE49-F238E27FC236}">
                <a16:creationId xmlns:a16="http://schemas.microsoft.com/office/drawing/2014/main" id="{BE49A70B-EC77-EF40-9271-943DC5368A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5569" y="2607421"/>
            <a:ext cx="1976686" cy="37835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5ABC3860-24E3-2F44-9507-4AE0326AE9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6700" y="1934105"/>
            <a:ext cx="800396" cy="913893"/>
          </a:xfrm>
          <a:prstGeom prst="rect">
            <a:avLst/>
          </a:prstGeom>
        </p:spPr>
      </p:pic>
      <p:cxnSp>
        <p:nvCxnSpPr>
          <p:cNvPr id="60" name="Straight Connector 59">
            <a:extLst>
              <a:ext uri="{FF2B5EF4-FFF2-40B4-BE49-F238E27FC236}">
                <a16:creationId xmlns:a16="http://schemas.microsoft.com/office/drawing/2014/main" id="{7CEE39C2-436F-3546-A725-0431592C7EAE}"/>
              </a:ext>
            </a:extLst>
          </p:cNvPr>
          <p:cNvCxnSpPr>
            <a:cxnSpLocks/>
          </p:cNvCxnSpPr>
          <p:nvPr/>
        </p:nvCxnSpPr>
        <p:spPr>
          <a:xfrm flipV="1">
            <a:off x="1910021" y="3581014"/>
            <a:ext cx="0" cy="344960"/>
          </a:xfrm>
          <a:prstGeom prst="line">
            <a:avLst/>
          </a:prstGeom>
          <a:ln w="25400">
            <a:solidFill>
              <a:srgbClr val="97C5F7"/>
            </a:solidFill>
          </a:ln>
        </p:spPr>
        <p:style>
          <a:lnRef idx="1">
            <a:schemeClr val="accent1"/>
          </a:lnRef>
          <a:fillRef idx="0">
            <a:schemeClr val="accent1"/>
          </a:fillRef>
          <a:effectRef idx="0">
            <a:schemeClr val="accent1"/>
          </a:effectRef>
          <a:fontRef idx="minor">
            <a:schemeClr val="tx1"/>
          </a:fontRef>
        </p:style>
      </p:cxnSp>
      <p:sp>
        <p:nvSpPr>
          <p:cNvPr id="62" name="Right Bracket 61">
            <a:extLst>
              <a:ext uri="{FF2B5EF4-FFF2-40B4-BE49-F238E27FC236}">
                <a16:creationId xmlns:a16="http://schemas.microsoft.com/office/drawing/2014/main" id="{B7DD56DC-C566-3B4C-8832-EA4D6119E2B8}"/>
              </a:ext>
            </a:extLst>
          </p:cNvPr>
          <p:cNvSpPr/>
          <p:nvPr/>
        </p:nvSpPr>
        <p:spPr>
          <a:xfrm rot="16200000">
            <a:off x="1869022" y="3303116"/>
            <a:ext cx="81998" cy="1314506"/>
          </a:xfrm>
          <a:prstGeom prst="rightBracket">
            <a:avLst/>
          </a:prstGeom>
          <a:ln w="25400">
            <a:solidFill>
              <a:srgbClr val="97C5F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350"/>
          </a:p>
        </p:txBody>
      </p:sp>
      <p:sp>
        <p:nvSpPr>
          <p:cNvPr id="64" name="Rectangle 63">
            <a:extLst>
              <a:ext uri="{FF2B5EF4-FFF2-40B4-BE49-F238E27FC236}">
                <a16:creationId xmlns:a16="http://schemas.microsoft.com/office/drawing/2014/main" id="{DE0365FF-7CDD-8B4E-A33B-92E90D201F46}"/>
              </a:ext>
            </a:extLst>
          </p:cNvPr>
          <p:cNvSpPr/>
          <p:nvPr/>
        </p:nvSpPr>
        <p:spPr>
          <a:xfrm>
            <a:off x="3287031" y="3839867"/>
            <a:ext cx="1011892" cy="369332"/>
          </a:xfrm>
          <a:prstGeom prst="rect">
            <a:avLst/>
          </a:prstGeom>
        </p:spPr>
        <p:txBody>
          <a:bodyPr wrap="square">
            <a:spAutoFit/>
          </a:bodyPr>
          <a:lstStyle/>
          <a:p>
            <a:pPr algn="ctr"/>
            <a:r>
              <a:rPr lang="en-US" b="1">
                <a:solidFill>
                  <a:srgbClr val="73B4F9"/>
                </a:solidFill>
                <a:latin typeface="Arial" panose="020B0604020202020204" pitchFamily="34" charset="0"/>
                <a:cs typeface="Arial" panose="020B0604020202020204" pitchFamily="34" charset="0"/>
              </a:rPr>
              <a:t>2007</a:t>
            </a:r>
            <a:endParaRPr lang="en-US">
              <a:solidFill>
                <a:srgbClr val="73B4F9"/>
              </a:solidFill>
              <a:latin typeface="Arial" panose="020B0604020202020204"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5474CBE8-D6A5-3A43-AEA9-898C322D5C16}"/>
              </a:ext>
            </a:extLst>
          </p:cNvPr>
          <p:cNvCxnSpPr>
            <a:cxnSpLocks/>
          </p:cNvCxnSpPr>
          <p:nvPr/>
        </p:nvCxnSpPr>
        <p:spPr>
          <a:xfrm>
            <a:off x="3800468" y="3247245"/>
            <a:ext cx="0" cy="324842"/>
          </a:xfrm>
          <a:prstGeom prst="line">
            <a:avLst/>
          </a:prstGeom>
          <a:ln w="25400">
            <a:solidFill>
              <a:srgbClr val="73B4F9"/>
            </a:solidFill>
          </a:ln>
        </p:spPr>
        <p:style>
          <a:lnRef idx="1">
            <a:schemeClr val="accent1"/>
          </a:lnRef>
          <a:fillRef idx="0">
            <a:schemeClr val="accent1"/>
          </a:fillRef>
          <a:effectRef idx="0">
            <a:schemeClr val="accent1"/>
          </a:effectRef>
          <a:fontRef idx="minor">
            <a:schemeClr val="tx1"/>
          </a:fontRef>
        </p:style>
      </p:cxnSp>
      <p:sp>
        <p:nvSpPr>
          <p:cNvPr id="66" name="Right Bracket 65">
            <a:extLst>
              <a:ext uri="{FF2B5EF4-FFF2-40B4-BE49-F238E27FC236}">
                <a16:creationId xmlns:a16="http://schemas.microsoft.com/office/drawing/2014/main" id="{F6656FAC-B4A9-B849-B58E-74CB43B2E5FE}"/>
              </a:ext>
            </a:extLst>
          </p:cNvPr>
          <p:cNvSpPr/>
          <p:nvPr/>
        </p:nvSpPr>
        <p:spPr>
          <a:xfrm rot="5400000">
            <a:off x="3759469" y="2548966"/>
            <a:ext cx="81998" cy="1314506"/>
          </a:xfrm>
          <a:prstGeom prst="rightBracket">
            <a:avLst/>
          </a:prstGeom>
          <a:ln w="25400">
            <a:solidFill>
              <a:srgbClr val="73B4F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350"/>
          </a:p>
        </p:txBody>
      </p:sp>
      <p:sp>
        <p:nvSpPr>
          <p:cNvPr id="69" name="Rectangle 68">
            <a:extLst>
              <a:ext uri="{FF2B5EF4-FFF2-40B4-BE49-F238E27FC236}">
                <a16:creationId xmlns:a16="http://schemas.microsoft.com/office/drawing/2014/main" id="{2A94CC0C-62E5-2C47-A4D5-461F03E81A22}"/>
              </a:ext>
            </a:extLst>
          </p:cNvPr>
          <p:cNvSpPr/>
          <p:nvPr/>
        </p:nvSpPr>
        <p:spPr>
          <a:xfrm>
            <a:off x="5647165" y="3009514"/>
            <a:ext cx="1719353" cy="369332"/>
          </a:xfrm>
          <a:prstGeom prst="rect">
            <a:avLst/>
          </a:prstGeom>
        </p:spPr>
        <p:txBody>
          <a:bodyPr wrap="square">
            <a:spAutoFit/>
          </a:bodyPr>
          <a:lstStyle/>
          <a:p>
            <a:pPr algn="ctr"/>
            <a:r>
              <a:rPr lang="en-US" b="1">
                <a:solidFill>
                  <a:srgbClr val="0059D2"/>
                </a:solidFill>
                <a:latin typeface="Arial" panose="020B0604020202020204" pitchFamily="34" charset="0"/>
                <a:cs typeface="Arial" panose="020B0604020202020204" pitchFamily="34" charset="0"/>
              </a:rPr>
              <a:t>2007-2017</a:t>
            </a:r>
            <a:endParaRPr lang="en-US">
              <a:solidFill>
                <a:srgbClr val="0059D2"/>
              </a:solidFill>
              <a:latin typeface="Arial" panose="020B0604020202020204" pitchFamily="34" charset="0"/>
              <a:cs typeface="Arial" panose="020B0604020202020204" pitchFamily="34" charset="0"/>
            </a:endParaRPr>
          </a:p>
        </p:txBody>
      </p:sp>
      <p:sp>
        <p:nvSpPr>
          <p:cNvPr id="71" name="Right Bracket 70">
            <a:extLst>
              <a:ext uri="{FF2B5EF4-FFF2-40B4-BE49-F238E27FC236}">
                <a16:creationId xmlns:a16="http://schemas.microsoft.com/office/drawing/2014/main" id="{0D099659-7586-8B44-9803-49585BC49FE4}"/>
              </a:ext>
            </a:extLst>
          </p:cNvPr>
          <p:cNvSpPr/>
          <p:nvPr/>
        </p:nvSpPr>
        <p:spPr>
          <a:xfrm rot="16200000">
            <a:off x="6461053" y="2224654"/>
            <a:ext cx="79355" cy="3474072"/>
          </a:xfrm>
          <a:prstGeom prst="rightBracket">
            <a:avLst/>
          </a:prstGeom>
          <a:ln w="25400">
            <a:solidFill>
              <a:srgbClr val="0059D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sz="1350"/>
          </a:p>
        </p:txBody>
      </p:sp>
      <p:cxnSp>
        <p:nvCxnSpPr>
          <p:cNvPr id="76" name="Straight Connector 75">
            <a:extLst>
              <a:ext uri="{FF2B5EF4-FFF2-40B4-BE49-F238E27FC236}">
                <a16:creationId xmlns:a16="http://schemas.microsoft.com/office/drawing/2014/main" id="{3A85048F-9341-184E-8875-469670065271}"/>
              </a:ext>
            </a:extLst>
          </p:cNvPr>
          <p:cNvCxnSpPr>
            <a:cxnSpLocks/>
          </p:cNvCxnSpPr>
          <p:nvPr/>
        </p:nvCxnSpPr>
        <p:spPr>
          <a:xfrm flipH="1">
            <a:off x="3476146" y="4246100"/>
            <a:ext cx="633665" cy="0"/>
          </a:xfrm>
          <a:prstGeom prst="line">
            <a:avLst/>
          </a:prstGeom>
          <a:ln w="25400">
            <a:solidFill>
              <a:srgbClr val="73B4F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CEC65D-7ADE-9445-898B-6A5725FB850F}"/>
              </a:ext>
            </a:extLst>
          </p:cNvPr>
          <p:cNvCxnSpPr>
            <a:cxnSpLocks/>
          </p:cNvCxnSpPr>
          <p:nvPr/>
        </p:nvCxnSpPr>
        <p:spPr>
          <a:xfrm>
            <a:off x="6185743" y="2975477"/>
            <a:ext cx="633665" cy="0"/>
          </a:xfrm>
          <a:prstGeom prst="line">
            <a:avLst/>
          </a:prstGeom>
          <a:ln w="25400">
            <a:solidFill>
              <a:srgbClr val="0059D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6447CB7-9108-7547-87B4-613140C8980C}"/>
              </a:ext>
            </a:extLst>
          </p:cNvPr>
          <p:cNvCxnSpPr>
            <a:cxnSpLocks/>
          </p:cNvCxnSpPr>
          <p:nvPr/>
        </p:nvCxnSpPr>
        <p:spPr>
          <a:xfrm>
            <a:off x="1606505" y="2976263"/>
            <a:ext cx="633665" cy="0"/>
          </a:xfrm>
          <a:prstGeom prst="line">
            <a:avLst/>
          </a:prstGeom>
          <a:ln w="25400">
            <a:solidFill>
              <a:srgbClr val="97C5F7"/>
            </a:solidFill>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4F1EF698-4417-8344-BA20-C35FD606FADD}"/>
              </a:ext>
            </a:extLst>
          </p:cNvPr>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a:xfrm>
            <a:off x="7541516" y="4075438"/>
            <a:ext cx="335650" cy="335650"/>
          </a:xfrm>
          <a:prstGeom prst="rect">
            <a:avLst/>
          </a:prstGeom>
        </p:spPr>
      </p:pic>
      <p:pic>
        <p:nvPicPr>
          <p:cNvPr id="84" name="Picture 83">
            <a:extLst>
              <a:ext uri="{FF2B5EF4-FFF2-40B4-BE49-F238E27FC236}">
                <a16:creationId xmlns:a16="http://schemas.microsoft.com/office/drawing/2014/main" id="{512C67FF-B70A-6E47-BF45-6BB209B734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41516" y="4962244"/>
            <a:ext cx="335650" cy="335650"/>
          </a:xfrm>
          <a:prstGeom prst="rect">
            <a:avLst/>
          </a:prstGeom>
        </p:spPr>
      </p:pic>
      <p:pic>
        <p:nvPicPr>
          <p:cNvPr id="85" name="Picture 84">
            <a:extLst>
              <a:ext uri="{FF2B5EF4-FFF2-40B4-BE49-F238E27FC236}">
                <a16:creationId xmlns:a16="http://schemas.microsoft.com/office/drawing/2014/main" id="{B04FE6E4-D83E-194D-B99A-E63577443E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32904" y="4970741"/>
            <a:ext cx="335650" cy="335650"/>
          </a:xfrm>
          <a:prstGeom prst="rect">
            <a:avLst/>
          </a:prstGeom>
        </p:spPr>
      </p:pic>
      <p:pic>
        <p:nvPicPr>
          <p:cNvPr id="86" name="Picture 85">
            <a:extLst>
              <a:ext uri="{FF2B5EF4-FFF2-40B4-BE49-F238E27FC236}">
                <a16:creationId xmlns:a16="http://schemas.microsoft.com/office/drawing/2014/main" id="{8D2DB4C4-88F9-2F4E-91AC-A326FD8E01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34521" y="4962245"/>
            <a:ext cx="335650" cy="335650"/>
          </a:xfrm>
          <a:prstGeom prst="rect">
            <a:avLst/>
          </a:prstGeom>
        </p:spPr>
      </p:pic>
      <p:pic>
        <p:nvPicPr>
          <p:cNvPr id="87" name="Picture 86">
            <a:extLst>
              <a:ext uri="{FF2B5EF4-FFF2-40B4-BE49-F238E27FC236}">
                <a16:creationId xmlns:a16="http://schemas.microsoft.com/office/drawing/2014/main" id="{716DFDAF-FC65-9B43-AE1B-6FE7BB26D9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32904" y="4105301"/>
            <a:ext cx="335650" cy="273913"/>
          </a:xfrm>
          <a:prstGeom prst="rect">
            <a:avLst/>
          </a:prstGeom>
        </p:spPr>
      </p:pic>
      <p:pic>
        <p:nvPicPr>
          <p:cNvPr id="88" name="Picture 87">
            <a:extLst>
              <a:ext uri="{FF2B5EF4-FFF2-40B4-BE49-F238E27FC236}">
                <a16:creationId xmlns:a16="http://schemas.microsoft.com/office/drawing/2014/main" id="{B5241FE8-0C9C-D840-81F4-0AD4DE5A13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34521" y="4110611"/>
            <a:ext cx="335650" cy="335650"/>
          </a:xfrm>
          <a:prstGeom prst="rect">
            <a:avLst/>
          </a:prstGeom>
        </p:spPr>
      </p:pic>
      <p:cxnSp>
        <p:nvCxnSpPr>
          <p:cNvPr id="97" name="Straight Connector 96">
            <a:extLst>
              <a:ext uri="{FF2B5EF4-FFF2-40B4-BE49-F238E27FC236}">
                <a16:creationId xmlns:a16="http://schemas.microsoft.com/office/drawing/2014/main" id="{6CAF4DDD-1ACA-F54C-8BBE-445A79D8DA28}"/>
              </a:ext>
            </a:extLst>
          </p:cNvPr>
          <p:cNvCxnSpPr>
            <a:cxnSpLocks/>
          </p:cNvCxnSpPr>
          <p:nvPr/>
        </p:nvCxnSpPr>
        <p:spPr>
          <a:xfrm flipV="1">
            <a:off x="6506898" y="3581014"/>
            <a:ext cx="0" cy="344960"/>
          </a:xfrm>
          <a:prstGeom prst="line">
            <a:avLst/>
          </a:prstGeom>
          <a:ln w="25400">
            <a:solidFill>
              <a:srgbClr val="0059D2"/>
            </a:solidFill>
          </a:ln>
        </p:spPr>
        <p:style>
          <a:lnRef idx="1">
            <a:schemeClr val="accent1"/>
          </a:lnRef>
          <a:fillRef idx="0">
            <a:schemeClr val="accent1"/>
          </a:fillRef>
          <a:effectRef idx="0">
            <a:schemeClr val="accent1"/>
          </a:effectRef>
          <a:fontRef idx="minor">
            <a:schemeClr val="tx1"/>
          </a:fontRef>
        </p:style>
      </p:cxnSp>
      <p:sp>
        <p:nvSpPr>
          <p:cNvPr id="99" name="Content Placeholder 9">
            <a:extLst>
              <a:ext uri="{FF2B5EF4-FFF2-40B4-BE49-F238E27FC236}">
                <a16:creationId xmlns:a16="http://schemas.microsoft.com/office/drawing/2014/main" id="{F64A98E3-DF45-E642-B028-6F6483207430}"/>
              </a:ext>
            </a:extLst>
          </p:cNvPr>
          <p:cNvSpPr txBox="1">
            <a:spLocks/>
          </p:cNvSpPr>
          <p:nvPr/>
        </p:nvSpPr>
        <p:spPr>
          <a:xfrm>
            <a:off x="4761413" y="4467331"/>
            <a:ext cx="1098991" cy="396987"/>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CA" sz="600">
                <a:solidFill>
                  <a:schemeClr val="tx1">
                    <a:lumMod val="50000"/>
                    <a:lumOff val="50000"/>
                  </a:schemeClr>
                </a:solidFill>
                <a:latin typeface="Arial" panose="020B0604020202020204" pitchFamily="34" charset="0"/>
                <a:cs typeface="Arial" panose="020B0604020202020204" pitchFamily="34" charset="0"/>
              </a:rPr>
              <a:t>Cancer researchers have access to health data from over 300,000 Canadians.</a:t>
            </a:r>
            <a:endParaRPr lang="en-US" sz="600">
              <a:solidFill>
                <a:schemeClr val="tx1">
                  <a:lumMod val="50000"/>
                  <a:lumOff val="50000"/>
                </a:schemeClr>
              </a:solidFill>
              <a:latin typeface="Arial" panose="020B0604020202020204" pitchFamily="34" charset="0"/>
              <a:cs typeface="Arial" panose="020B0604020202020204" pitchFamily="34" charset="0"/>
            </a:endParaRPr>
          </a:p>
        </p:txBody>
      </p:sp>
      <p:sp>
        <p:nvSpPr>
          <p:cNvPr id="100" name="Content Placeholder 11">
            <a:extLst>
              <a:ext uri="{FF2B5EF4-FFF2-40B4-BE49-F238E27FC236}">
                <a16:creationId xmlns:a16="http://schemas.microsoft.com/office/drawing/2014/main" id="{A553B4F6-6EFA-A045-A5F2-263FFA9F4498}"/>
              </a:ext>
            </a:extLst>
          </p:cNvPr>
          <p:cNvSpPr txBox="1">
            <a:spLocks/>
          </p:cNvSpPr>
          <p:nvPr/>
        </p:nvSpPr>
        <p:spPr>
          <a:xfrm>
            <a:off x="5989516" y="4467331"/>
            <a:ext cx="1034650" cy="396987"/>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CA" sz="600">
                <a:solidFill>
                  <a:schemeClr val="tx1">
                    <a:lumMod val="50000"/>
                    <a:lumOff val="50000"/>
                  </a:schemeClr>
                </a:solidFill>
                <a:latin typeface="Arial" panose="020B0604020202020204" pitchFamily="34" charset="0"/>
                <a:cs typeface="Arial" panose="020B0604020202020204" pitchFamily="34" charset="0"/>
              </a:rPr>
              <a:t>First Nations, Inuit and Métis communities have</a:t>
            </a:r>
            <a:br>
              <a:rPr lang="en-CA" sz="600">
                <a:solidFill>
                  <a:schemeClr val="tx1">
                    <a:lumMod val="50000"/>
                    <a:lumOff val="50000"/>
                  </a:schemeClr>
                </a:solidFill>
                <a:latin typeface="Arial" panose="020B0604020202020204" pitchFamily="34" charset="0"/>
                <a:cs typeface="Arial" panose="020B0604020202020204" pitchFamily="34" charset="0"/>
              </a:rPr>
            </a:br>
            <a:r>
              <a:rPr lang="en-CA" sz="600">
                <a:solidFill>
                  <a:schemeClr val="tx1">
                    <a:lumMod val="50000"/>
                    <a:lumOff val="50000"/>
                  </a:schemeClr>
                </a:solidFill>
                <a:latin typeface="Arial" panose="020B0604020202020204" pitchFamily="34" charset="0"/>
                <a:cs typeface="Arial" panose="020B0604020202020204" pitchFamily="34" charset="0"/>
              </a:rPr>
              <a:t>a cancer action plan.</a:t>
            </a:r>
            <a:endParaRPr lang="en-US" sz="600">
              <a:solidFill>
                <a:schemeClr val="tx1">
                  <a:lumMod val="50000"/>
                  <a:lumOff val="50000"/>
                </a:schemeClr>
              </a:solidFill>
              <a:latin typeface="Arial" panose="020B0604020202020204" pitchFamily="34" charset="0"/>
              <a:cs typeface="Arial" panose="020B0604020202020204" pitchFamily="34" charset="0"/>
            </a:endParaRPr>
          </a:p>
        </p:txBody>
      </p:sp>
      <p:sp>
        <p:nvSpPr>
          <p:cNvPr id="101" name="Content Placeholder 6">
            <a:extLst>
              <a:ext uri="{FF2B5EF4-FFF2-40B4-BE49-F238E27FC236}">
                <a16:creationId xmlns:a16="http://schemas.microsoft.com/office/drawing/2014/main" id="{DA18F615-4D9D-4B4E-9EFD-251360373BD0}"/>
              </a:ext>
            </a:extLst>
          </p:cNvPr>
          <p:cNvSpPr txBox="1">
            <a:spLocks/>
          </p:cNvSpPr>
          <p:nvPr/>
        </p:nvSpPr>
        <p:spPr>
          <a:xfrm>
            <a:off x="7076093" y="4467331"/>
            <a:ext cx="1266492" cy="396987"/>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US" sz="600">
                <a:solidFill>
                  <a:schemeClr val="tx1">
                    <a:lumMod val="50000"/>
                    <a:lumOff val="50000"/>
                  </a:schemeClr>
                </a:solidFill>
                <a:latin typeface="Arial" panose="020B0604020202020204" pitchFamily="34" charset="0"/>
                <a:cs typeface="Arial" panose="020B0604020202020204" pitchFamily="34" charset="0"/>
              </a:rPr>
              <a:t>Colorectal cancer screening programs are in place or planned in all provinces and one territory.</a:t>
            </a:r>
          </a:p>
        </p:txBody>
      </p:sp>
      <p:sp>
        <p:nvSpPr>
          <p:cNvPr id="102" name="Content Placeholder 6">
            <a:extLst>
              <a:ext uri="{FF2B5EF4-FFF2-40B4-BE49-F238E27FC236}">
                <a16:creationId xmlns:a16="http://schemas.microsoft.com/office/drawing/2014/main" id="{AE6E7D53-ED6F-E548-9224-C6172911FB28}"/>
              </a:ext>
            </a:extLst>
          </p:cNvPr>
          <p:cNvSpPr txBox="1">
            <a:spLocks/>
          </p:cNvSpPr>
          <p:nvPr/>
        </p:nvSpPr>
        <p:spPr>
          <a:xfrm>
            <a:off x="4748257" y="5332074"/>
            <a:ext cx="1098992" cy="51041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US" sz="600">
                <a:solidFill>
                  <a:schemeClr val="tx1">
                    <a:lumMod val="50000"/>
                    <a:lumOff val="50000"/>
                  </a:schemeClr>
                </a:solidFill>
                <a:latin typeface="Arial" panose="020B0604020202020204" pitchFamily="34" charset="0"/>
                <a:cs typeface="Arial" panose="020B0604020202020204" pitchFamily="34" charset="0"/>
              </a:rPr>
              <a:t>A national database with standard collection of patient data allows us to study trends and patterns.</a:t>
            </a:r>
          </a:p>
        </p:txBody>
      </p:sp>
      <p:sp>
        <p:nvSpPr>
          <p:cNvPr id="103" name="Content Placeholder 9">
            <a:extLst>
              <a:ext uri="{FF2B5EF4-FFF2-40B4-BE49-F238E27FC236}">
                <a16:creationId xmlns:a16="http://schemas.microsoft.com/office/drawing/2014/main" id="{F53E04C4-C37A-1942-AED7-A76D7E3301B8}"/>
              </a:ext>
            </a:extLst>
          </p:cNvPr>
          <p:cNvSpPr txBox="1">
            <a:spLocks/>
          </p:cNvSpPr>
          <p:nvPr/>
        </p:nvSpPr>
        <p:spPr>
          <a:xfrm>
            <a:off x="5938560" y="5332074"/>
            <a:ext cx="1128030" cy="34994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US" sz="600">
                <a:solidFill>
                  <a:schemeClr val="tx1">
                    <a:lumMod val="50000"/>
                    <a:lumOff val="50000"/>
                  </a:schemeClr>
                </a:solidFill>
                <a:latin typeface="Arial" panose="020B0604020202020204" pitchFamily="34" charset="0"/>
                <a:cs typeface="Arial" panose="020B0604020202020204" pitchFamily="34" charset="0"/>
              </a:rPr>
              <a:t> Strategies and supports are in place across the country to help cancer patients reduce or quit smoking.</a:t>
            </a:r>
          </a:p>
        </p:txBody>
      </p:sp>
      <p:sp>
        <p:nvSpPr>
          <p:cNvPr id="104" name="Content Placeholder 11">
            <a:extLst>
              <a:ext uri="{FF2B5EF4-FFF2-40B4-BE49-F238E27FC236}">
                <a16:creationId xmlns:a16="http://schemas.microsoft.com/office/drawing/2014/main" id="{36558A75-560C-634F-84CF-45FCA6163880}"/>
              </a:ext>
            </a:extLst>
          </p:cNvPr>
          <p:cNvSpPr txBox="1">
            <a:spLocks/>
          </p:cNvSpPr>
          <p:nvPr/>
        </p:nvSpPr>
        <p:spPr>
          <a:xfrm>
            <a:off x="7145324" y="5332074"/>
            <a:ext cx="1128030" cy="51041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750"/>
              </a:lnSpc>
            </a:pPr>
            <a:r>
              <a:rPr lang="en-US" sz="600">
                <a:solidFill>
                  <a:schemeClr val="tx1">
                    <a:lumMod val="50000"/>
                    <a:lumOff val="50000"/>
                  </a:schemeClr>
                </a:solidFill>
                <a:latin typeface="Arial" panose="020B0604020202020204" pitchFamily="34" charset="0"/>
                <a:cs typeface="Arial" panose="020B0604020202020204" pitchFamily="34" charset="0"/>
              </a:rPr>
              <a:t>Investigator-led</a:t>
            </a:r>
            <a:br>
              <a:rPr lang="en-US" sz="600">
                <a:solidFill>
                  <a:schemeClr val="tx1">
                    <a:lumMod val="50000"/>
                    <a:lumOff val="50000"/>
                  </a:schemeClr>
                </a:solidFill>
                <a:latin typeface="Arial" panose="020B0604020202020204" pitchFamily="34" charset="0"/>
                <a:cs typeface="Arial" panose="020B0604020202020204" pitchFamily="34" charset="0"/>
              </a:rPr>
            </a:br>
            <a:r>
              <a:rPr lang="en-US" sz="600">
                <a:solidFill>
                  <a:schemeClr val="tx1">
                    <a:lumMod val="50000"/>
                    <a:lumOff val="50000"/>
                  </a:schemeClr>
                </a:solidFill>
                <a:latin typeface="Arial" panose="020B0604020202020204" pitchFamily="34" charset="0"/>
                <a:cs typeface="Arial" panose="020B0604020202020204" pitchFamily="34" charset="0"/>
              </a:rPr>
              <a:t>clinical trials and patients participating in clinical trials have significantly increased.</a:t>
            </a:r>
          </a:p>
        </p:txBody>
      </p:sp>
      <p:cxnSp>
        <p:nvCxnSpPr>
          <p:cNvPr id="37" name="Straight Connector 36">
            <a:extLst>
              <a:ext uri="{FF2B5EF4-FFF2-40B4-BE49-F238E27FC236}">
                <a16:creationId xmlns:a16="http://schemas.microsoft.com/office/drawing/2014/main" id="{CA63A5D1-4B08-3F48-91E4-FC82F18DBC88}"/>
              </a:ext>
            </a:extLst>
          </p:cNvPr>
          <p:cNvCxnSpPr>
            <a:cxnSpLocks/>
          </p:cNvCxnSpPr>
          <p:nvPr/>
        </p:nvCxnSpPr>
        <p:spPr>
          <a:xfrm>
            <a:off x="499655" y="1229196"/>
            <a:ext cx="817081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194026B-D74A-5C44-9CA7-A2C8C967FF9C}"/>
              </a:ext>
            </a:extLst>
          </p:cNvPr>
          <p:cNvCxnSpPr>
            <a:cxnSpLocks/>
          </p:cNvCxnSpPr>
          <p:nvPr/>
        </p:nvCxnSpPr>
        <p:spPr>
          <a:xfrm flipH="1">
            <a:off x="499655" y="1699459"/>
            <a:ext cx="5489861" cy="0"/>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DB70D29C-0DBA-4F3A-ADA1-DD45BF590B06}"/>
              </a:ext>
            </a:extLst>
          </p:cNvPr>
          <p:cNvSpPr>
            <a:spLocks noGrp="1"/>
          </p:cNvSpPr>
          <p:nvPr>
            <p:ph type="title"/>
          </p:nvPr>
        </p:nvSpPr>
        <p:spPr>
          <a:xfrm>
            <a:off x="395536" y="188640"/>
            <a:ext cx="8443664" cy="1008112"/>
          </a:xfrm>
        </p:spPr>
        <p:txBody>
          <a:bodyPr/>
          <a:lstStyle/>
          <a:p>
            <a:r>
              <a:rPr lang="en-US"/>
              <a:t>Canadian Strategy for Cancer Control</a:t>
            </a:r>
          </a:p>
        </p:txBody>
      </p:sp>
    </p:spTree>
    <p:extLst>
      <p:ext uri="{BB962C8B-B14F-4D97-AF65-F5344CB8AC3E}">
        <p14:creationId xmlns:p14="http://schemas.microsoft.com/office/powerpoint/2010/main" val="12541108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Working with spatial data in R</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Working with spatial data</a:t>
            </a:r>
          </a:p>
          <a:p>
            <a:r>
              <a:rPr lang="en-CA" dirty="0"/>
              <a:t>Introducing </a:t>
            </a:r>
          </a:p>
          <a:p>
            <a:pPr lvl="1"/>
            <a:r>
              <a:rPr lang="en-CA" dirty="0"/>
              <a:t>the </a:t>
            </a:r>
            <a:r>
              <a:rPr lang="en-CA" sz="2000" dirty="0">
                <a:latin typeface="Courier New" panose="02070309020205020404" pitchFamily="49" charset="0"/>
                <a:cs typeface="Courier New" panose="02070309020205020404" pitchFamily="49" charset="0"/>
              </a:rPr>
              <a:t>sf</a:t>
            </a:r>
            <a:r>
              <a:rPr lang="en-CA" dirty="0"/>
              <a:t> package</a:t>
            </a:r>
          </a:p>
          <a:p>
            <a:pPr lvl="1"/>
            <a:r>
              <a:rPr lang="en-CA" dirty="0"/>
              <a:t>spatial data operations</a:t>
            </a:r>
          </a:p>
          <a:p>
            <a:pPr lvl="1"/>
            <a:r>
              <a:rPr lang="en-CA" dirty="0"/>
              <a:t>using </a:t>
            </a:r>
            <a:r>
              <a:rPr lang="en-CA" sz="2000" dirty="0">
                <a:latin typeface="Courier New" panose="02070309020205020404" pitchFamily="49" charset="0"/>
                <a:cs typeface="Courier New" panose="02070309020205020404" pitchFamily="49" charset="0"/>
              </a:rPr>
              <a:t>sf</a:t>
            </a:r>
            <a:r>
              <a:rPr lang="en-CA" dirty="0"/>
              <a:t> </a:t>
            </a:r>
            <a:r>
              <a:rPr lang="en-CA" dirty="0" err="1"/>
              <a:t>cheatsheet</a:t>
            </a:r>
            <a:endParaRPr lang="en-CA" dirty="0"/>
          </a:p>
          <a:p>
            <a:endParaRPr lang="en-CA"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019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Discussion</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1324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a:xfrm>
            <a:off x="628650" y="447423"/>
            <a:ext cx="8170164" cy="1043050"/>
          </a:xfrm>
        </p:spPr>
        <p:txBody>
          <a:bodyPr>
            <a:normAutofit fontScale="90000"/>
          </a:bodyPr>
          <a:lstStyle/>
          <a:p>
            <a:r>
              <a:rPr lang="en-CA" sz="3500" dirty="0"/>
              <a:t>Challenges in accessing and using spatial data</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What challenges exist for jurisdictions in accessing geospatial data?</a:t>
            </a:r>
          </a:p>
          <a:p>
            <a:r>
              <a:rPr lang="en-CA" dirty="0"/>
              <a:t>What challenges exist for jurisdictions in working with and analyzing geospatial data?</a:t>
            </a:r>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Discussion</a:t>
            </a: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729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3BA3758-47F6-47C3-A519-3E894D3362AC}"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A"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Content Placeholder 6"/>
          <p:cNvSpPr>
            <a:spLocks noGrp="1"/>
          </p:cNvSpPr>
          <p:nvPr>
            <p:ph idx="1"/>
          </p:nvPr>
        </p:nvSpPr>
        <p:spPr/>
        <p:txBody>
          <a:bodyPr>
            <a:normAutofit fontScale="92500" lnSpcReduction="10000"/>
          </a:bodyPr>
          <a:lstStyle/>
          <a:p>
            <a:r>
              <a:rPr lang="en-CA" sz="2400" dirty="0" err="1"/>
              <a:t>Bivand</a:t>
            </a:r>
            <a:r>
              <a:rPr lang="en-CA" sz="2400" dirty="0"/>
              <a:t>, R.S., </a:t>
            </a:r>
            <a:r>
              <a:rPr lang="en-CA" sz="2400" dirty="0" err="1"/>
              <a:t>Pebesma</a:t>
            </a:r>
            <a:r>
              <a:rPr lang="en-CA" sz="2400" dirty="0"/>
              <a:t>, E.J., Gómez-Rubio, V. and </a:t>
            </a:r>
            <a:r>
              <a:rPr lang="en-CA" sz="2400" dirty="0" err="1"/>
              <a:t>Pebesma</a:t>
            </a:r>
            <a:r>
              <a:rPr lang="en-CA" sz="2400" dirty="0"/>
              <a:t>, E.J. 2008. Applied spatial data analysis with R. New York: Springer.</a:t>
            </a:r>
          </a:p>
          <a:p>
            <a:r>
              <a:rPr lang="en-CA" sz="2400" dirty="0"/>
              <a:t>Lovelace, R. 2017. Introduction to visualising spatial data in R. </a:t>
            </a:r>
            <a:r>
              <a:rPr lang="en-CA" sz="2400" dirty="0">
                <a:hlinkClick r:id="rId2"/>
              </a:rPr>
              <a:t>https://github.com/Robinlovelace/Creating-maps-in-R</a:t>
            </a:r>
            <a:endParaRPr lang="en-CA" sz="2400" dirty="0"/>
          </a:p>
          <a:p>
            <a:r>
              <a:rPr lang="en-CA" sz="2400" dirty="0"/>
              <a:t>Waller, L.A. and </a:t>
            </a:r>
            <a:r>
              <a:rPr lang="en-CA" sz="2400" dirty="0" err="1"/>
              <a:t>Gotway</a:t>
            </a:r>
            <a:r>
              <a:rPr lang="en-CA" sz="2400" dirty="0"/>
              <a:t>, C.A. 2004. Applied spatial statistics for public health data. John Wiley &amp; Sons.</a:t>
            </a:r>
          </a:p>
          <a:p>
            <a:r>
              <a:rPr lang="en-CA" sz="2400" dirty="0"/>
              <a:t>R materials</a:t>
            </a:r>
          </a:p>
          <a:p>
            <a:pPr lvl="1"/>
            <a:r>
              <a:rPr lang="en-CA" dirty="0"/>
              <a:t>the </a:t>
            </a:r>
            <a:r>
              <a:rPr lang="en-CA" sz="1800" dirty="0">
                <a:latin typeface="Courier New" panose="02070309020205020404" pitchFamily="49" charset="0"/>
                <a:cs typeface="Courier New" panose="02070309020205020404" pitchFamily="49" charset="0"/>
              </a:rPr>
              <a:t>sf</a:t>
            </a:r>
            <a:r>
              <a:rPr lang="en-CA" dirty="0"/>
              <a:t> package [</a:t>
            </a:r>
            <a:r>
              <a:rPr lang="en-CA" u="sng" dirty="0">
                <a:hlinkClick r:id="rId3"/>
              </a:rPr>
              <a:t>https://geocompr.robinlovelace.net/spatial-class.html</a:t>
            </a:r>
            <a:r>
              <a:rPr lang="en-CA" dirty="0"/>
              <a:t>]</a:t>
            </a:r>
          </a:p>
          <a:p>
            <a:pPr lvl="1"/>
            <a:r>
              <a:rPr lang="en-CA" dirty="0"/>
              <a:t>spatial data and the </a:t>
            </a:r>
            <a:r>
              <a:rPr lang="en-CA" sz="1800" dirty="0" err="1">
                <a:latin typeface="Courier New" panose="02070309020205020404" pitchFamily="49" charset="0"/>
                <a:cs typeface="Courier New" panose="02070309020205020404" pitchFamily="49" charset="0"/>
              </a:rPr>
              <a:t>tidyverse</a:t>
            </a:r>
            <a:r>
              <a:rPr lang="en-CA" dirty="0"/>
              <a:t> [</a:t>
            </a:r>
            <a:r>
              <a:rPr lang="en-CA" u="sng" dirty="0">
                <a:hlinkClick r:id="rId4"/>
              </a:rPr>
              <a:t>https://geocompr.github.io/geocompkg/articles/tidyverse-pitfalls.html</a:t>
            </a:r>
            <a:r>
              <a:rPr lang="en-CA" dirty="0"/>
              <a:t>]</a:t>
            </a:r>
          </a:p>
          <a:p>
            <a:pPr lvl="1"/>
            <a:r>
              <a:rPr lang="en-CA" dirty="0"/>
              <a:t>spatial data operations [</a:t>
            </a:r>
            <a:r>
              <a:rPr lang="en-CA" u="sng" dirty="0">
                <a:hlinkClick r:id="rId5"/>
              </a:rPr>
              <a:t>https://geocompr.robinlovelace.net/spatial-operations.html</a:t>
            </a:r>
            <a:r>
              <a:rPr lang="en-CA" dirty="0"/>
              <a:t>]</a:t>
            </a:r>
          </a:p>
          <a:p>
            <a:endParaRPr lang="en-CA" dirty="0"/>
          </a:p>
          <a:p>
            <a:endParaRPr lang="en-CA" dirty="0"/>
          </a:p>
        </p:txBody>
      </p:sp>
    </p:spTree>
    <p:extLst>
      <p:ext uri="{BB962C8B-B14F-4D97-AF65-F5344CB8AC3E}">
        <p14:creationId xmlns:p14="http://schemas.microsoft.com/office/powerpoint/2010/main" val="1138041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DB54-B039-49D4-9777-38DF78CBB471}"/>
              </a:ext>
            </a:extLst>
          </p:cNvPr>
          <p:cNvSpPr>
            <a:spLocks noGrp="1"/>
          </p:cNvSpPr>
          <p:nvPr>
            <p:ph type="title"/>
          </p:nvPr>
        </p:nvSpPr>
        <p:spPr/>
        <p:txBody>
          <a:bodyPr/>
          <a:lstStyle/>
          <a:p>
            <a:r>
              <a:rPr lang="en-US" dirty="0"/>
              <a:t>Break</a:t>
            </a:r>
            <a:br>
              <a:rPr lang="en-US" dirty="0"/>
            </a:br>
            <a:r>
              <a:rPr lang="en-US" dirty="0"/>
              <a:t>2:30pm-2:45pm</a:t>
            </a:r>
          </a:p>
        </p:txBody>
      </p:sp>
      <p:sp>
        <p:nvSpPr>
          <p:cNvPr id="3" name="Slide Number Placeholder 2">
            <a:extLst>
              <a:ext uri="{FF2B5EF4-FFF2-40B4-BE49-F238E27FC236}">
                <a16:creationId xmlns:a16="http://schemas.microsoft.com/office/drawing/2014/main" id="{35AA5932-9EC9-4B2F-80E4-DC4FFC525C61}"/>
              </a:ext>
            </a:extLst>
          </p:cNvPr>
          <p:cNvSpPr>
            <a:spLocks noGrp="1"/>
          </p:cNvSpPr>
          <p:nvPr>
            <p:ph type="sldNum" sz="quarter" idx="12"/>
          </p:nvPr>
        </p:nvSpPr>
        <p:spPr/>
        <p:txBody>
          <a:bodyPr/>
          <a:lstStyle/>
          <a:p>
            <a:fld id="{C4A63B03-CE8E-41A3-ABC0-E6682684ECE7}" type="slidenum">
              <a:rPr lang="en-US" smtClean="0"/>
              <a:pPr/>
              <a:t>84</a:t>
            </a:fld>
            <a:endParaRPr lang="en-US"/>
          </a:p>
        </p:txBody>
      </p:sp>
    </p:spTree>
    <p:extLst>
      <p:ext uri="{BB962C8B-B14F-4D97-AF65-F5344CB8AC3E}">
        <p14:creationId xmlns:p14="http://schemas.microsoft.com/office/powerpoint/2010/main" val="31472242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fontScale="90000"/>
          </a:bodyPr>
          <a:lstStyle/>
          <a:p>
            <a:r>
              <a:rPr lang="en-CA" dirty="0"/>
              <a:t>Module 3: Mapping and other spatial visualizations</a:t>
            </a:r>
          </a:p>
        </p:txBody>
      </p:sp>
      <p:sp>
        <p:nvSpPr>
          <p:cNvPr id="6" name="Subtitle 2">
            <a:extLst>
              <a:ext uri="{FF2B5EF4-FFF2-40B4-BE49-F238E27FC236}">
                <a16:creationId xmlns:a16="http://schemas.microsoft.com/office/drawing/2014/main" id="{78F1C5DD-E977-4DF1-A06A-9D1CDD7B809D}"/>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2953448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principles of data visualisation</a:t>
            </a:r>
          </a:p>
          <a:p>
            <a:pPr lvl="1"/>
            <a:r>
              <a:rPr lang="en-CA" dirty="0"/>
              <a:t>review of map types</a:t>
            </a:r>
          </a:p>
          <a:p>
            <a:r>
              <a:rPr lang="en-CA" dirty="0"/>
              <a:t>Creating basic maps in R</a:t>
            </a:r>
          </a:p>
          <a:p>
            <a:pPr lvl="1"/>
            <a:r>
              <a:rPr lang="en-CA" sz="2000" dirty="0" err="1">
                <a:latin typeface="Courier New" panose="02070309020205020404" pitchFamily="49" charset="0"/>
                <a:cs typeface="Courier New" panose="02070309020205020404" pitchFamily="49" charset="0"/>
              </a:rPr>
              <a:t>tmap</a:t>
            </a:r>
            <a:endParaRPr lang="en-CA" sz="2000" dirty="0">
              <a:latin typeface="Courier New" panose="02070309020205020404" pitchFamily="49" charset="0"/>
              <a:cs typeface="Courier New" panose="02070309020205020404" pitchFamily="49" charset="0"/>
            </a:endParaRPr>
          </a:p>
          <a:p>
            <a:r>
              <a:rPr lang="en-CA" dirty="0"/>
              <a:t>Illustrative example</a:t>
            </a:r>
          </a:p>
          <a:p>
            <a:pPr lvl="1"/>
            <a:r>
              <a:rPr lang="en-CA" dirty="0"/>
              <a:t>R script: From data to map</a:t>
            </a:r>
          </a:p>
          <a:p>
            <a:r>
              <a:rPr lang="en-CA" dirty="0"/>
              <a:t>References and other resources</a:t>
            </a:r>
          </a:p>
        </p:txBody>
      </p:sp>
    </p:spTree>
    <p:extLst>
      <p:ext uri="{BB962C8B-B14F-4D97-AF65-F5344CB8AC3E}">
        <p14:creationId xmlns:p14="http://schemas.microsoft.com/office/powerpoint/2010/main" val="15631637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Tree>
    <p:extLst>
      <p:ext uri="{BB962C8B-B14F-4D97-AF65-F5344CB8AC3E}">
        <p14:creationId xmlns:p14="http://schemas.microsoft.com/office/powerpoint/2010/main" val="4256616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8A4325E-AF75-4C75-BFA3-884644A3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468" y="1764796"/>
            <a:ext cx="4297352" cy="3230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1" y="1490472"/>
            <a:ext cx="4654550" cy="5048873"/>
          </a:xfrm>
        </p:spPr>
        <p:txBody>
          <a:bodyPr>
            <a:normAutofit/>
          </a:bodyPr>
          <a:lstStyle/>
          <a:p>
            <a:pPr marL="0" indent="0">
              <a:spcAft>
                <a:spcPts val="1200"/>
              </a:spcAft>
              <a:buNone/>
            </a:pPr>
            <a:r>
              <a:rPr lang="en-CA" dirty="0"/>
              <a:t>Data visualisation is</a:t>
            </a:r>
          </a:p>
          <a:p>
            <a:r>
              <a:rPr lang="en-CA" dirty="0"/>
              <a:t>A well-known component of scientific communication, but is increasingly recognized as a process unto itself for generating insights; and,</a:t>
            </a:r>
          </a:p>
          <a:p>
            <a:endParaRPr lang="en-CA" dirty="0"/>
          </a:p>
          <a:p>
            <a:r>
              <a:rPr lang="en-CA" dirty="0"/>
              <a:t>a rapidly growing field, particularly with availability of large complex datasets and powerful viz tools</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5" name="TextBox 4">
            <a:extLst>
              <a:ext uri="{FF2B5EF4-FFF2-40B4-BE49-F238E27FC236}">
                <a16:creationId xmlns:a16="http://schemas.microsoft.com/office/drawing/2014/main" id="{79886AF4-0C8F-4C65-8210-9F1B81177EAB}"/>
              </a:ext>
            </a:extLst>
          </p:cNvPr>
          <p:cNvSpPr txBox="1"/>
          <p:nvPr/>
        </p:nvSpPr>
        <p:spPr>
          <a:xfrm>
            <a:off x="5825365" y="6544056"/>
            <a:ext cx="314996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‘The visual analytics cycle’, Martinez et al. 2016</a:t>
            </a:r>
            <a:endParaRPr kumimoji="0" lang="en-CA"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3591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EA6B032-2079-4233-9C74-7331E5EC2017}"/>
              </a:ext>
            </a:extLst>
          </p:cNvPr>
          <p:cNvGrpSpPr>
            <a:grpSpLocks noChangeAspect="1"/>
          </p:cNvGrpSpPr>
          <p:nvPr/>
        </p:nvGrpSpPr>
        <p:grpSpPr>
          <a:xfrm>
            <a:off x="1167383" y="3429000"/>
            <a:ext cx="6809233" cy="2918242"/>
            <a:chOff x="822769" y="1502510"/>
            <a:chExt cx="7683209" cy="3292802"/>
          </a:xfrm>
        </p:grpSpPr>
        <p:pic>
          <p:nvPicPr>
            <p:cNvPr id="6" name="Picture 2" descr="https://pbs.twimg.com/media/CXB4HVeUkAEgPai.jpg">
              <a:extLst>
                <a:ext uri="{FF2B5EF4-FFF2-40B4-BE49-F238E27FC236}">
                  <a16:creationId xmlns:a16="http://schemas.microsoft.com/office/drawing/2014/main" id="{218940DF-9F87-4606-BBD1-54DFA0D314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7322" t="44281" r="5219" b="22936"/>
            <a:stretch/>
          </p:blipFill>
          <p:spPr bwMode="auto">
            <a:xfrm>
              <a:off x="822769" y="1502510"/>
              <a:ext cx="7683209" cy="3292802"/>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D5956911-0FE4-49F0-9CAF-B7D68097E147}"/>
                </a:ext>
              </a:extLst>
            </p:cNvPr>
            <p:cNvSpPr/>
            <p:nvPr/>
          </p:nvSpPr>
          <p:spPr>
            <a:xfrm rot="16200000">
              <a:off x="2177433" y="2165077"/>
              <a:ext cx="1332726" cy="2267703"/>
            </a:xfrm>
            <a:prstGeom prst="triangle">
              <a:avLst>
                <a:gd name="adj" fmla="val 472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0" y="1490472"/>
            <a:ext cx="7886700" cy="5048873"/>
          </a:xfrm>
        </p:spPr>
        <p:txBody>
          <a:bodyPr>
            <a:normAutofit/>
          </a:bodyPr>
          <a:lstStyle/>
          <a:p>
            <a:r>
              <a:rPr lang="en-CA" dirty="0"/>
              <a:t>Consider a guiding principle in visualization… </a:t>
            </a:r>
          </a:p>
          <a:p>
            <a:pPr marL="360000" indent="0">
              <a:buNone/>
            </a:pPr>
            <a:r>
              <a:rPr lang="en-CA" sz="2200" i="1" dirty="0"/>
              <a:t>“Graphical excellence gives the viewer the greatest number of ideas in the shortest time with the least ink in the smallest space…and requires telling the truth about the data”*</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TextBox 7">
            <a:extLst>
              <a:ext uri="{FF2B5EF4-FFF2-40B4-BE49-F238E27FC236}">
                <a16:creationId xmlns:a16="http://schemas.microsoft.com/office/drawing/2014/main" id="{5890129A-6BB0-43FF-BD5B-34D91745446B}"/>
              </a:ext>
            </a:extLst>
          </p:cNvPr>
          <p:cNvSpPr txBox="1"/>
          <p:nvPr/>
        </p:nvSpPr>
        <p:spPr>
          <a:xfrm>
            <a:off x="384137" y="6557817"/>
            <a:ext cx="100700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*Tufte, 2001.</a:t>
            </a:r>
            <a:endParaRPr kumimoji="0" lang="en-CA"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32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1FA0-D18E-4615-810D-C1BA077758EA}"/>
              </a:ext>
            </a:extLst>
          </p:cNvPr>
          <p:cNvSpPr>
            <a:spLocks noGrp="1"/>
          </p:cNvSpPr>
          <p:nvPr>
            <p:ph type="title"/>
          </p:nvPr>
        </p:nvSpPr>
        <p:spPr>
          <a:xfrm>
            <a:off x="395536" y="404665"/>
            <a:ext cx="7910264" cy="1008112"/>
          </a:xfrm>
        </p:spPr>
        <p:txBody>
          <a:bodyPr>
            <a:normAutofit fontScale="90000"/>
          </a:bodyPr>
          <a:lstStyle/>
          <a:p>
            <a:r>
              <a:rPr lang="en-US"/>
              <a:t>Channels of input to provide feedback into the </a:t>
            </a:r>
            <a:br>
              <a:rPr lang="en-US"/>
            </a:br>
            <a:r>
              <a:rPr lang="en-US"/>
              <a:t>Refresh of the Canadian Strategy for Cancer Control</a:t>
            </a:r>
            <a:br>
              <a:rPr lang="en-US"/>
            </a:br>
            <a:br>
              <a:rPr lang="en-US"/>
            </a:br>
            <a:endParaRPr lang="en-US"/>
          </a:p>
        </p:txBody>
      </p:sp>
      <p:sp>
        <p:nvSpPr>
          <p:cNvPr id="4" name="Slide Number Placeholder 3">
            <a:extLst>
              <a:ext uri="{FF2B5EF4-FFF2-40B4-BE49-F238E27FC236}">
                <a16:creationId xmlns:a16="http://schemas.microsoft.com/office/drawing/2014/main" id="{E5981DA9-EA11-4B52-8DD5-226997232C87}"/>
              </a:ext>
            </a:extLst>
          </p:cNvPr>
          <p:cNvSpPr>
            <a:spLocks noGrp="1"/>
          </p:cNvSpPr>
          <p:nvPr>
            <p:ph type="sldNum" sz="quarter" idx="12"/>
          </p:nvPr>
        </p:nvSpPr>
        <p:spPr/>
        <p:txBody>
          <a:bodyPr/>
          <a:lstStyle/>
          <a:p>
            <a:fld id="{C4A63B03-CE8E-41A3-ABC0-E6682684ECE7}" type="slidenum">
              <a:rPr lang="en-US" smtClean="0"/>
              <a:pPr/>
              <a:t>9</a:t>
            </a:fld>
            <a:endParaRPr lang="en-US"/>
          </a:p>
        </p:txBody>
      </p:sp>
      <p:sp>
        <p:nvSpPr>
          <p:cNvPr id="5" name="Arrow: Chevron 7">
            <a:extLst>
              <a:ext uri="{FF2B5EF4-FFF2-40B4-BE49-F238E27FC236}">
                <a16:creationId xmlns:a16="http://schemas.microsoft.com/office/drawing/2014/main" id="{71A9E264-83AA-4577-BAEA-A0160882686C}"/>
              </a:ext>
            </a:extLst>
          </p:cNvPr>
          <p:cNvSpPr/>
          <p:nvPr/>
        </p:nvSpPr>
        <p:spPr>
          <a:xfrm>
            <a:off x="616868" y="4953000"/>
            <a:ext cx="7910264" cy="323017"/>
          </a:xfrm>
          <a:prstGeom prst="chevron">
            <a:avLst>
              <a:gd name="adj" fmla="val 40000"/>
            </a:avLst>
          </a:prstGeom>
          <a:solidFill>
            <a:srgbClr val="0070C0"/>
          </a:solidFill>
          <a:ln>
            <a:no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rPr>
              <a:t>Patient voice</a:t>
            </a:r>
          </a:p>
        </p:txBody>
      </p:sp>
      <p:sp>
        <p:nvSpPr>
          <p:cNvPr id="6" name="Arrow: Chevron 7">
            <a:extLst>
              <a:ext uri="{FF2B5EF4-FFF2-40B4-BE49-F238E27FC236}">
                <a16:creationId xmlns:a16="http://schemas.microsoft.com/office/drawing/2014/main" id="{CF276099-BB3F-45B0-92DA-F75D69D2ECFF}"/>
              </a:ext>
            </a:extLst>
          </p:cNvPr>
          <p:cNvSpPr/>
          <p:nvPr/>
        </p:nvSpPr>
        <p:spPr>
          <a:xfrm>
            <a:off x="616868" y="5515703"/>
            <a:ext cx="7910264" cy="323017"/>
          </a:xfrm>
          <a:prstGeom prst="chevron">
            <a:avLst>
              <a:gd name="adj" fmla="val 40000"/>
            </a:avLst>
          </a:prstGeom>
          <a:solidFill>
            <a:srgbClr val="0070C0"/>
          </a:solidFill>
          <a:ln>
            <a:noFill/>
          </a:ln>
          <a:effectLst>
            <a:outerShdw blurRad="44450" dist="27940" dir="5400000" algn="ctr">
              <a:srgbClr val="000000">
                <a:alpha val="32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Helvetica" panose="020B0604020202020204" pitchFamily="34" charset="0"/>
                <a:ea typeface="+mn-ea"/>
                <a:cs typeface="Helvetica" panose="020B0604020202020204" pitchFamily="34" charset="0"/>
              </a:rPr>
              <a:t>Indigenous engagement</a:t>
            </a:r>
          </a:p>
        </p:txBody>
      </p:sp>
      <p:grpSp>
        <p:nvGrpSpPr>
          <p:cNvPr id="7" name="Group 6">
            <a:extLst>
              <a:ext uri="{FF2B5EF4-FFF2-40B4-BE49-F238E27FC236}">
                <a16:creationId xmlns:a16="http://schemas.microsoft.com/office/drawing/2014/main" id="{C54288C1-3824-42F3-8ABE-641B6F0327C9}"/>
              </a:ext>
            </a:extLst>
          </p:cNvPr>
          <p:cNvGrpSpPr/>
          <p:nvPr/>
        </p:nvGrpSpPr>
        <p:grpSpPr>
          <a:xfrm>
            <a:off x="123790" y="1559701"/>
            <a:ext cx="1961068" cy="2043675"/>
            <a:chOff x="40103" y="2131442"/>
            <a:chExt cx="3092037" cy="1450471"/>
          </a:xfrm>
        </p:grpSpPr>
        <p:sp>
          <p:nvSpPr>
            <p:cNvPr id="35" name="Rectangle: Rounded Corners 34">
              <a:extLst>
                <a:ext uri="{FF2B5EF4-FFF2-40B4-BE49-F238E27FC236}">
                  <a16:creationId xmlns:a16="http://schemas.microsoft.com/office/drawing/2014/main" id="{3FC42560-0C02-48E0-87BE-A85493B4121D}"/>
                </a:ext>
              </a:extLst>
            </p:cNvPr>
            <p:cNvSpPr/>
            <p:nvPr/>
          </p:nvSpPr>
          <p:spPr>
            <a:xfrm>
              <a:off x="40103" y="2131442"/>
              <a:ext cx="3092037" cy="1450471"/>
            </a:xfrm>
            <a:prstGeom prst="roundRect">
              <a:avLst>
                <a:gd name="adj" fmla="val 10000"/>
              </a:avLst>
            </a:prstGeom>
            <a:solidFill>
              <a:srgbClr val="00327D"/>
            </a:solidFill>
          </p:spPr>
          <p:style>
            <a:lnRef idx="2">
              <a:schemeClr val="lt1">
                <a:hueOff val="0"/>
                <a:satOff val="0"/>
                <a:lumOff val="0"/>
                <a:alphaOff val="0"/>
              </a:schemeClr>
            </a:lnRef>
            <a:fillRef idx="1">
              <a:scrgbClr r="0" g="0" b="0"/>
            </a:fillRef>
            <a:effectRef idx="0">
              <a:schemeClr val="accent5">
                <a:shade val="80000"/>
                <a:hueOff val="0"/>
                <a:satOff val="0"/>
                <a:lumOff val="0"/>
                <a:alphaOff val="0"/>
              </a:schemeClr>
            </a:effectRef>
            <a:fontRef idx="minor">
              <a:schemeClr val="lt1"/>
            </a:fontRef>
          </p:style>
        </p:sp>
        <p:sp>
          <p:nvSpPr>
            <p:cNvPr id="36" name="Rectangle: Rounded Corners 4">
              <a:extLst>
                <a:ext uri="{FF2B5EF4-FFF2-40B4-BE49-F238E27FC236}">
                  <a16:creationId xmlns:a16="http://schemas.microsoft.com/office/drawing/2014/main" id="{7DAEEF82-8EF2-46BB-ADA0-B2EDDEA35E93}"/>
                </a:ext>
              </a:extLst>
            </p:cNvPr>
            <p:cNvSpPr txBox="1"/>
            <p:nvPr/>
          </p:nvSpPr>
          <p:spPr>
            <a:xfrm>
              <a:off x="82586" y="2173925"/>
              <a:ext cx="3007071" cy="136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ts val="756"/>
                </a:spcAft>
                <a:buNone/>
              </a:pPr>
              <a:r>
                <a:rPr lang="en-US" sz="3200" b="1" kern="1200">
                  <a:solidFill>
                    <a:schemeClr val="bg1"/>
                  </a:solidFill>
                  <a:latin typeface="Helvetica" panose="020B0604020202020204" pitchFamily="34" charset="0"/>
                  <a:cs typeface="Helvetica" panose="020B0604020202020204" pitchFamily="34" charset="0"/>
                </a:rPr>
                <a:t>6500</a:t>
              </a:r>
            </a:p>
            <a:p>
              <a:pPr marL="0" lvl="0" indent="0" algn="ctr" defTabSz="1422400">
                <a:lnSpc>
                  <a:spcPct val="100000"/>
                </a:lnSpc>
                <a:spcBef>
                  <a:spcPct val="0"/>
                </a:spcBef>
                <a:spcAft>
                  <a:spcPts val="756"/>
                </a:spcAft>
                <a:buNone/>
              </a:pPr>
              <a:r>
                <a:rPr lang="en-US" sz="1800" b="1" kern="1200">
                  <a:solidFill>
                    <a:schemeClr val="bg1"/>
                  </a:solidFill>
                  <a:latin typeface="Helvetica" panose="020B0604020202020204" pitchFamily="34" charset="0"/>
                  <a:cs typeface="Helvetica" panose="020B0604020202020204" pitchFamily="34" charset="0"/>
                </a:rPr>
                <a:t>Online </a:t>
              </a:r>
              <a:r>
                <a:rPr lang="en-US" sz="1800" b="1" kern="1200" err="1">
                  <a:solidFill>
                    <a:schemeClr val="bg1"/>
                  </a:solidFill>
                  <a:latin typeface="Helvetica" panose="020B0604020202020204" pitchFamily="34" charset="0"/>
                  <a:cs typeface="Helvetica" panose="020B0604020202020204" pitchFamily="34" charset="0"/>
                </a:rPr>
                <a:t>ChoiceBook</a:t>
              </a:r>
              <a:r>
                <a:rPr lang="en-US" sz="1800" b="1" kern="1200">
                  <a:solidFill>
                    <a:schemeClr val="bg1"/>
                  </a:solidFill>
                  <a:latin typeface="Helvetica" panose="020B0604020202020204" pitchFamily="34" charset="0"/>
                  <a:cs typeface="Helvetica" panose="020B0604020202020204" pitchFamily="34" charset="0"/>
                </a:rPr>
                <a:t> Submissions</a:t>
              </a:r>
            </a:p>
          </p:txBody>
        </p:sp>
      </p:grpSp>
      <p:grpSp>
        <p:nvGrpSpPr>
          <p:cNvPr id="8" name="Group 7">
            <a:extLst>
              <a:ext uri="{FF2B5EF4-FFF2-40B4-BE49-F238E27FC236}">
                <a16:creationId xmlns:a16="http://schemas.microsoft.com/office/drawing/2014/main" id="{9548BCD4-993E-4476-8CA6-7B93E4EA22CE}"/>
              </a:ext>
            </a:extLst>
          </p:cNvPr>
          <p:cNvGrpSpPr/>
          <p:nvPr/>
        </p:nvGrpSpPr>
        <p:grpSpPr>
          <a:xfrm>
            <a:off x="228600" y="3806277"/>
            <a:ext cx="1786248" cy="927597"/>
            <a:chOff x="43815" y="3704092"/>
            <a:chExt cx="3084633" cy="850765"/>
          </a:xfrm>
        </p:grpSpPr>
        <p:sp>
          <p:nvSpPr>
            <p:cNvPr id="33" name="Rectangle: Rounded Corners 32">
              <a:extLst>
                <a:ext uri="{FF2B5EF4-FFF2-40B4-BE49-F238E27FC236}">
                  <a16:creationId xmlns:a16="http://schemas.microsoft.com/office/drawing/2014/main" id="{B57659F4-86DC-4BC7-AB8A-246176F73046}"/>
                </a:ext>
              </a:extLst>
            </p:cNvPr>
            <p:cNvSpPr/>
            <p:nvPr/>
          </p:nvSpPr>
          <p:spPr>
            <a:xfrm>
              <a:off x="43815" y="3704092"/>
              <a:ext cx="3084633" cy="850765"/>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34" name="Rectangle: Rounded Corners 6">
              <a:extLst>
                <a:ext uri="{FF2B5EF4-FFF2-40B4-BE49-F238E27FC236}">
                  <a16:creationId xmlns:a16="http://schemas.microsoft.com/office/drawing/2014/main" id="{BD9F4EA6-E04C-44F4-858A-A1BBD74D1FB3}"/>
                </a:ext>
              </a:extLst>
            </p:cNvPr>
            <p:cNvSpPr txBox="1"/>
            <p:nvPr/>
          </p:nvSpPr>
          <p:spPr>
            <a:xfrm>
              <a:off x="68734" y="3729010"/>
              <a:ext cx="3034797" cy="8009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ct val="90000"/>
                </a:lnSpc>
                <a:spcBef>
                  <a:spcPct val="0"/>
                </a:spcBef>
                <a:spcAft>
                  <a:spcPct val="35000"/>
                </a:spcAft>
                <a:buNone/>
              </a:pPr>
              <a:r>
                <a:rPr lang="en-US" sz="1550" b="1" kern="1200">
                  <a:solidFill>
                    <a:schemeClr val="bg1"/>
                  </a:solidFill>
                  <a:latin typeface="Helvetica" panose="020B0604020202020204" pitchFamily="34" charset="0"/>
                  <a:cs typeface="Helvetica" panose="020B0604020202020204" pitchFamily="34" charset="0"/>
                </a:rPr>
                <a:t>General Public</a:t>
              </a:r>
            </a:p>
          </p:txBody>
        </p:sp>
      </p:grpSp>
      <p:grpSp>
        <p:nvGrpSpPr>
          <p:cNvPr id="9" name="Group 8">
            <a:extLst>
              <a:ext uri="{FF2B5EF4-FFF2-40B4-BE49-F238E27FC236}">
                <a16:creationId xmlns:a16="http://schemas.microsoft.com/office/drawing/2014/main" id="{FE27AA54-06EA-45D2-8298-95B0BB35C7D2}"/>
              </a:ext>
            </a:extLst>
          </p:cNvPr>
          <p:cNvGrpSpPr/>
          <p:nvPr/>
        </p:nvGrpSpPr>
        <p:grpSpPr>
          <a:xfrm>
            <a:off x="2177904" y="1574509"/>
            <a:ext cx="1479696" cy="2043674"/>
            <a:chOff x="3256445" y="2131442"/>
            <a:chExt cx="1479696" cy="1450471"/>
          </a:xfrm>
        </p:grpSpPr>
        <p:sp>
          <p:nvSpPr>
            <p:cNvPr id="31" name="Rectangle: Rounded Corners 30">
              <a:extLst>
                <a:ext uri="{FF2B5EF4-FFF2-40B4-BE49-F238E27FC236}">
                  <a16:creationId xmlns:a16="http://schemas.microsoft.com/office/drawing/2014/main" id="{C13E12D7-8869-4E30-9015-3E198ED72A5D}"/>
                </a:ext>
              </a:extLst>
            </p:cNvPr>
            <p:cNvSpPr/>
            <p:nvPr/>
          </p:nvSpPr>
          <p:spPr>
            <a:xfrm>
              <a:off x="3256445" y="2131442"/>
              <a:ext cx="1479696" cy="1450471"/>
            </a:xfrm>
            <a:prstGeom prst="roundRect">
              <a:avLst>
                <a:gd name="adj" fmla="val 10000"/>
              </a:avLst>
            </a:prstGeom>
            <a:solidFill>
              <a:srgbClr val="00327D"/>
            </a:solidFill>
          </p:spPr>
          <p:style>
            <a:lnRef idx="2">
              <a:schemeClr val="lt1">
                <a:hueOff val="0"/>
                <a:satOff val="0"/>
                <a:lumOff val="0"/>
                <a:alphaOff val="0"/>
              </a:schemeClr>
            </a:lnRef>
            <a:fillRef idx="1">
              <a:scrgbClr r="0" g="0" b="0"/>
            </a:fillRef>
            <a:effectRef idx="0">
              <a:schemeClr val="accent5">
                <a:shade val="80000"/>
                <a:hueOff val="0"/>
                <a:satOff val="0"/>
                <a:lumOff val="0"/>
                <a:alphaOff val="0"/>
              </a:schemeClr>
            </a:effectRef>
            <a:fontRef idx="minor">
              <a:schemeClr val="lt1"/>
            </a:fontRef>
          </p:style>
        </p:sp>
        <p:sp>
          <p:nvSpPr>
            <p:cNvPr id="32" name="Rectangle: Rounded Corners 8">
              <a:extLst>
                <a:ext uri="{FF2B5EF4-FFF2-40B4-BE49-F238E27FC236}">
                  <a16:creationId xmlns:a16="http://schemas.microsoft.com/office/drawing/2014/main" id="{B6A0730A-C48C-42EA-8B55-56580B67670B}"/>
                </a:ext>
              </a:extLst>
            </p:cNvPr>
            <p:cNvSpPr txBox="1"/>
            <p:nvPr/>
          </p:nvSpPr>
          <p:spPr>
            <a:xfrm>
              <a:off x="3298928" y="2173925"/>
              <a:ext cx="1394730" cy="136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ts val="144"/>
                </a:spcAft>
                <a:buNone/>
              </a:pPr>
              <a:r>
                <a:rPr lang="en-US" sz="3200" b="1" kern="1200">
                  <a:solidFill>
                    <a:schemeClr val="bg1"/>
                  </a:solidFill>
                  <a:latin typeface="Helvetica" panose="020B0604020202020204" pitchFamily="34" charset="0"/>
                  <a:cs typeface="Helvetica" panose="020B0604020202020204" pitchFamily="34" charset="0"/>
                </a:rPr>
                <a:t>24</a:t>
              </a:r>
            </a:p>
            <a:p>
              <a:pPr marL="0" lvl="0" indent="0" algn="ctr" defTabSz="1422400">
                <a:lnSpc>
                  <a:spcPct val="100000"/>
                </a:lnSpc>
                <a:spcBef>
                  <a:spcPct val="0"/>
                </a:spcBef>
                <a:spcAft>
                  <a:spcPct val="35000"/>
                </a:spcAft>
                <a:buNone/>
              </a:pPr>
              <a:r>
                <a:rPr lang="en-US" sz="1600" b="1" kern="1200">
                  <a:solidFill>
                    <a:schemeClr val="bg1"/>
                  </a:solidFill>
                  <a:latin typeface="Helvetica" panose="020B0604020202020204" pitchFamily="34" charset="0"/>
                  <a:cs typeface="Helvetica" panose="020B0604020202020204" pitchFamily="34" charset="0"/>
                </a:rPr>
                <a:t>Online Sub-missions</a:t>
              </a:r>
            </a:p>
          </p:txBody>
        </p:sp>
      </p:grpSp>
      <p:grpSp>
        <p:nvGrpSpPr>
          <p:cNvPr id="10" name="Group 9">
            <a:extLst>
              <a:ext uri="{FF2B5EF4-FFF2-40B4-BE49-F238E27FC236}">
                <a16:creationId xmlns:a16="http://schemas.microsoft.com/office/drawing/2014/main" id="{82327089-F878-446D-860A-83A877437A4C}"/>
              </a:ext>
            </a:extLst>
          </p:cNvPr>
          <p:cNvGrpSpPr/>
          <p:nvPr/>
        </p:nvGrpSpPr>
        <p:grpSpPr>
          <a:xfrm>
            <a:off x="2177904" y="3810232"/>
            <a:ext cx="1479696" cy="923642"/>
            <a:chOff x="3256445" y="3686977"/>
            <a:chExt cx="1479696" cy="890386"/>
          </a:xfrm>
        </p:grpSpPr>
        <p:sp>
          <p:nvSpPr>
            <p:cNvPr id="29" name="Rectangle: Rounded Corners 28">
              <a:extLst>
                <a:ext uri="{FF2B5EF4-FFF2-40B4-BE49-F238E27FC236}">
                  <a16:creationId xmlns:a16="http://schemas.microsoft.com/office/drawing/2014/main" id="{B1F8BD8B-A30A-4C83-8A4D-48AD8820576F}"/>
                </a:ext>
              </a:extLst>
            </p:cNvPr>
            <p:cNvSpPr/>
            <p:nvPr/>
          </p:nvSpPr>
          <p:spPr>
            <a:xfrm>
              <a:off x="3256445" y="3686977"/>
              <a:ext cx="1479696" cy="890386"/>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30" name="Rectangle: Rounded Corners 10">
              <a:extLst>
                <a:ext uri="{FF2B5EF4-FFF2-40B4-BE49-F238E27FC236}">
                  <a16:creationId xmlns:a16="http://schemas.microsoft.com/office/drawing/2014/main" id="{BC72DFCE-5ED8-4870-9D9E-458B34C07702}"/>
                </a:ext>
              </a:extLst>
            </p:cNvPr>
            <p:cNvSpPr txBox="1"/>
            <p:nvPr/>
          </p:nvSpPr>
          <p:spPr>
            <a:xfrm>
              <a:off x="3282524" y="3713056"/>
              <a:ext cx="1427538" cy="838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ts val="1760"/>
                </a:lnSpc>
                <a:spcBef>
                  <a:spcPct val="0"/>
                </a:spcBef>
                <a:spcAft>
                  <a:spcPts val="0"/>
                </a:spcAft>
                <a:buNone/>
              </a:pPr>
              <a:r>
                <a:rPr lang="en-US" sz="1550" b="1" kern="1200">
                  <a:solidFill>
                    <a:schemeClr val="bg1"/>
                  </a:solidFill>
                  <a:latin typeface="Helvetica" panose="020B0604020202020204" pitchFamily="34" charset="0"/>
                  <a:cs typeface="Helvetica" panose="020B0604020202020204" pitchFamily="34" charset="0"/>
                </a:rPr>
                <a:t>From organizations </a:t>
              </a:r>
            </a:p>
          </p:txBody>
        </p:sp>
      </p:grpSp>
      <p:grpSp>
        <p:nvGrpSpPr>
          <p:cNvPr id="11" name="Group 10">
            <a:extLst>
              <a:ext uri="{FF2B5EF4-FFF2-40B4-BE49-F238E27FC236}">
                <a16:creationId xmlns:a16="http://schemas.microsoft.com/office/drawing/2014/main" id="{09FEAECE-8632-43CC-87F6-F3EE248EED88}"/>
              </a:ext>
            </a:extLst>
          </p:cNvPr>
          <p:cNvGrpSpPr/>
          <p:nvPr/>
        </p:nvGrpSpPr>
        <p:grpSpPr>
          <a:xfrm>
            <a:off x="3769116" y="1578176"/>
            <a:ext cx="3165084" cy="2043673"/>
            <a:chOff x="4850738" y="2100415"/>
            <a:chExt cx="3165084" cy="1458367"/>
          </a:xfrm>
        </p:grpSpPr>
        <p:sp>
          <p:nvSpPr>
            <p:cNvPr id="27" name="Rectangle: Rounded Corners 26">
              <a:extLst>
                <a:ext uri="{FF2B5EF4-FFF2-40B4-BE49-F238E27FC236}">
                  <a16:creationId xmlns:a16="http://schemas.microsoft.com/office/drawing/2014/main" id="{0AC48E26-D81E-4286-A246-DB1C18097AAD}"/>
                </a:ext>
              </a:extLst>
            </p:cNvPr>
            <p:cNvSpPr/>
            <p:nvPr/>
          </p:nvSpPr>
          <p:spPr>
            <a:xfrm>
              <a:off x="4850738" y="2100415"/>
              <a:ext cx="3165084" cy="1458367"/>
            </a:xfrm>
            <a:prstGeom prst="roundRect">
              <a:avLst>
                <a:gd name="adj" fmla="val 10000"/>
              </a:avLst>
            </a:prstGeom>
            <a:solidFill>
              <a:srgbClr val="00327D"/>
            </a:solidFill>
          </p:spPr>
          <p:style>
            <a:lnRef idx="2">
              <a:schemeClr val="lt1">
                <a:hueOff val="0"/>
                <a:satOff val="0"/>
                <a:lumOff val="0"/>
                <a:alphaOff val="0"/>
              </a:schemeClr>
            </a:lnRef>
            <a:fillRef idx="1">
              <a:scrgbClr r="0" g="0" b="0"/>
            </a:fillRef>
            <a:effectRef idx="0">
              <a:schemeClr val="accent5">
                <a:shade val="80000"/>
                <a:hueOff val="0"/>
                <a:satOff val="0"/>
                <a:lumOff val="0"/>
                <a:alphaOff val="0"/>
              </a:schemeClr>
            </a:effectRef>
            <a:fontRef idx="minor">
              <a:schemeClr val="lt1"/>
            </a:fontRef>
          </p:style>
        </p:sp>
        <p:sp>
          <p:nvSpPr>
            <p:cNvPr id="28" name="Rectangle: Rounded Corners 12">
              <a:extLst>
                <a:ext uri="{FF2B5EF4-FFF2-40B4-BE49-F238E27FC236}">
                  <a16:creationId xmlns:a16="http://schemas.microsoft.com/office/drawing/2014/main" id="{8B290A74-ADE1-459C-A44F-1EAC9FCECD56}"/>
                </a:ext>
              </a:extLst>
            </p:cNvPr>
            <p:cNvSpPr txBox="1"/>
            <p:nvPr/>
          </p:nvSpPr>
          <p:spPr>
            <a:xfrm>
              <a:off x="4893452" y="2143129"/>
              <a:ext cx="3079656" cy="137293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ts val="144"/>
                </a:spcAft>
                <a:buNone/>
              </a:pPr>
              <a:r>
                <a:rPr lang="en-US" sz="3200" b="1" kern="1200">
                  <a:solidFill>
                    <a:srgbClr val="FFFFFF"/>
                  </a:solidFill>
                  <a:latin typeface="Helvetica" panose="020B0604020202020204" pitchFamily="34" charset="0"/>
                  <a:ea typeface="+mn-ea"/>
                  <a:cs typeface="Helvetica" panose="020B0604020202020204" pitchFamily="34" charset="0"/>
                </a:rPr>
                <a:t>175</a:t>
              </a:r>
            </a:p>
            <a:p>
              <a:pPr marL="0" lvl="0" algn="ctr" defTabSz="800100">
                <a:lnSpc>
                  <a:spcPct val="100000"/>
                </a:lnSpc>
                <a:spcBef>
                  <a:spcPct val="0"/>
                </a:spcBef>
                <a:spcAft>
                  <a:spcPct val="35000"/>
                </a:spcAft>
                <a:buNone/>
              </a:pPr>
              <a:r>
                <a:rPr lang="en-US" sz="1800" b="1" kern="1200">
                  <a:solidFill>
                    <a:schemeClr val="bg1"/>
                  </a:solidFill>
                  <a:latin typeface="Helvetica" panose="020B0604020202020204" pitchFamily="34" charset="0"/>
                  <a:cs typeface="Helvetica" panose="020B0604020202020204" pitchFamily="34" charset="0"/>
                </a:rPr>
                <a:t>In-person Community Sessions </a:t>
              </a:r>
            </a:p>
          </p:txBody>
        </p:sp>
      </p:grpSp>
      <p:grpSp>
        <p:nvGrpSpPr>
          <p:cNvPr id="12" name="Group 11">
            <a:extLst>
              <a:ext uri="{FF2B5EF4-FFF2-40B4-BE49-F238E27FC236}">
                <a16:creationId xmlns:a16="http://schemas.microsoft.com/office/drawing/2014/main" id="{DE2EC8C6-CB1E-4944-BAE9-0968CA87FDDD}"/>
              </a:ext>
            </a:extLst>
          </p:cNvPr>
          <p:cNvGrpSpPr/>
          <p:nvPr/>
        </p:nvGrpSpPr>
        <p:grpSpPr>
          <a:xfrm>
            <a:off x="3769116" y="3810232"/>
            <a:ext cx="1623241" cy="923642"/>
            <a:chOff x="4860435" y="3668679"/>
            <a:chExt cx="1623241" cy="914168"/>
          </a:xfrm>
        </p:grpSpPr>
        <p:sp>
          <p:nvSpPr>
            <p:cNvPr id="25" name="Rectangle: Rounded Corners 24">
              <a:extLst>
                <a:ext uri="{FF2B5EF4-FFF2-40B4-BE49-F238E27FC236}">
                  <a16:creationId xmlns:a16="http://schemas.microsoft.com/office/drawing/2014/main" id="{2A556A33-71E3-484D-B87D-F302DAF3FA3E}"/>
                </a:ext>
              </a:extLst>
            </p:cNvPr>
            <p:cNvSpPr/>
            <p:nvPr/>
          </p:nvSpPr>
          <p:spPr>
            <a:xfrm>
              <a:off x="4860435" y="3668679"/>
              <a:ext cx="1623241" cy="914168"/>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26" name="Rectangle: Rounded Corners 14">
              <a:extLst>
                <a:ext uri="{FF2B5EF4-FFF2-40B4-BE49-F238E27FC236}">
                  <a16:creationId xmlns:a16="http://schemas.microsoft.com/office/drawing/2014/main" id="{7E7CD154-A514-4A39-A82C-D21358D4187B}"/>
                </a:ext>
              </a:extLst>
            </p:cNvPr>
            <p:cNvSpPr txBox="1"/>
            <p:nvPr/>
          </p:nvSpPr>
          <p:spPr>
            <a:xfrm>
              <a:off x="4887210" y="3695454"/>
              <a:ext cx="1569691" cy="860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ts val="1760"/>
                </a:lnSpc>
                <a:spcBef>
                  <a:spcPct val="0"/>
                </a:spcBef>
                <a:spcAft>
                  <a:spcPts val="0"/>
                </a:spcAft>
                <a:buNone/>
              </a:pPr>
              <a:r>
                <a:rPr lang="en-US" sz="1550" b="1" kern="1200">
                  <a:solidFill>
                    <a:schemeClr val="bg1"/>
                  </a:solidFill>
                  <a:latin typeface="Helvetica" panose="020B0604020202020204" pitchFamily="34" charset="0"/>
                  <a:cs typeface="Helvetica" panose="020B0604020202020204" pitchFamily="34" charset="0"/>
                </a:rPr>
                <a:t>Underserved Populations</a:t>
              </a:r>
            </a:p>
          </p:txBody>
        </p:sp>
      </p:grpSp>
      <p:grpSp>
        <p:nvGrpSpPr>
          <p:cNvPr id="13" name="Group 12">
            <a:extLst>
              <a:ext uri="{FF2B5EF4-FFF2-40B4-BE49-F238E27FC236}">
                <a16:creationId xmlns:a16="http://schemas.microsoft.com/office/drawing/2014/main" id="{0B002BD8-C5E9-4175-9F3E-6FA9A1C2DD26}"/>
              </a:ext>
            </a:extLst>
          </p:cNvPr>
          <p:cNvGrpSpPr/>
          <p:nvPr/>
        </p:nvGrpSpPr>
        <p:grpSpPr>
          <a:xfrm>
            <a:off x="5428809" y="3810232"/>
            <a:ext cx="1479696" cy="927597"/>
            <a:chOff x="6510711" y="3621635"/>
            <a:chExt cx="1479696" cy="914168"/>
          </a:xfrm>
        </p:grpSpPr>
        <p:sp>
          <p:nvSpPr>
            <p:cNvPr id="23" name="Rectangle: Rounded Corners 22">
              <a:extLst>
                <a:ext uri="{FF2B5EF4-FFF2-40B4-BE49-F238E27FC236}">
                  <a16:creationId xmlns:a16="http://schemas.microsoft.com/office/drawing/2014/main" id="{E65EB8EF-997D-4D0D-837D-2B28CA514092}"/>
                </a:ext>
              </a:extLst>
            </p:cNvPr>
            <p:cNvSpPr/>
            <p:nvPr/>
          </p:nvSpPr>
          <p:spPr>
            <a:xfrm>
              <a:off x="6510711" y="3621635"/>
              <a:ext cx="1479696" cy="914168"/>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24" name="Rectangle: Rounded Corners 16">
              <a:extLst>
                <a:ext uri="{FF2B5EF4-FFF2-40B4-BE49-F238E27FC236}">
                  <a16:creationId xmlns:a16="http://schemas.microsoft.com/office/drawing/2014/main" id="{54314852-49B5-46A6-B708-C3CDDE16ED8F}"/>
                </a:ext>
              </a:extLst>
            </p:cNvPr>
            <p:cNvSpPr txBox="1"/>
            <p:nvPr/>
          </p:nvSpPr>
          <p:spPr>
            <a:xfrm>
              <a:off x="6537486" y="3648410"/>
              <a:ext cx="1426146" cy="860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ts val="1760"/>
                </a:lnSpc>
                <a:spcBef>
                  <a:spcPct val="0"/>
                </a:spcBef>
                <a:spcAft>
                  <a:spcPts val="0"/>
                </a:spcAft>
                <a:buNone/>
              </a:pPr>
              <a:r>
                <a:rPr lang="en-US" sz="1500" b="1" kern="1200">
                  <a:solidFill>
                    <a:schemeClr val="bg1"/>
                  </a:solidFill>
                  <a:latin typeface="Helvetica" panose="020B0604020202020204" pitchFamily="34" charset="0"/>
                  <a:cs typeface="Helvetica" panose="020B0604020202020204" pitchFamily="34" charset="0"/>
                </a:rPr>
                <a:t>General Public Pop-Up Sessions</a:t>
              </a:r>
            </a:p>
          </p:txBody>
        </p:sp>
      </p:grpSp>
      <p:grpSp>
        <p:nvGrpSpPr>
          <p:cNvPr id="14" name="Group 13">
            <a:extLst>
              <a:ext uri="{FF2B5EF4-FFF2-40B4-BE49-F238E27FC236}">
                <a16:creationId xmlns:a16="http://schemas.microsoft.com/office/drawing/2014/main" id="{738648D5-CB3B-4E2E-9349-7067147EA05C}"/>
              </a:ext>
            </a:extLst>
          </p:cNvPr>
          <p:cNvGrpSpPr/>
          <p:nvPr/>
        </p:nvGrpSpPr>
        <p:grpSpPr>
          <a:xfrm>
            <a:off x="7086020" y="1582776"/>
            <a:ext cx="1908687" cy="2043673"/>
            <a:chOff x="8119702" y="2134905"/>
            <a:chExt cx="3021539" cy="1450471"/>
          </a:xfrm>
        </p:grpSpPr>
        <p:sp>
          <p:nvSpPr>
            <p:cNvPr id="21" name="Rectangle: Rounded Corners 20">
              <a:extLst>
                <a:ext uri="{FF2B5EF4-FFF2-40B4-BE49-F238E27FC236}">
                  <a16:creationId xmlns:a16="http://schemas.microsoft.com/office/drawing/2014/main" id="{FD385AA7-F98D-4F93-8720-859D831608BE}"/>
                </a:ext>
              </a:extLst>
            </p:cNvPr>
            <p:cNvSpPr/>
            <p:nvPr/>
          </p:nvSpPr>
          <p:spPr>
            <a:xfrm>
              <a:off x="8119702" y="2134905"/>
              <a:ext cx="3021539" cy="1450471"/>
            </a:xfrm>
            <a:prstGeom prst="roundRect">
              <a:avLst>
                <a:gd name="adj" fmla="val 10000"/>
              </a:avLst>
            </a:prstGeom>
            <a:solidFill>
              <a:srgbClr val="00327D"/>
            </a:solidFill>
          </p:spPr>
          <p:style>
            <a:lnRef idx="2">
              <a:schemeClr val="lt1">
                <a:hueOff val="0"/>
                <a:satOff val="0"/>
                <a:lumOff val="0"/>
                <a:alphaOff val="0"/>
              </a:schemeClr>
            </a:lnRef>
            <a:fillRef idx="1">
              <a:scrgbClr r="0" g="0" b="0"/>
            </a:fillRef>
            <a:effectRef idx="0">
              <a:schemeClr val="accent5">
                <a:shade val="80000"/>
                <a:hueOff val="0"/>
                <a:satOff val="0"/>
                <a:lumOff val="0"/>
                <a:alphaOff val="0"/>
              </a:schemeClr>
            </a:effectRef>
            <a:fontRef idx="minor">
              <a:schemeClr val="lt1"/>
            </a:fontRef>
          </p:style>
        </p:sp>
        <p:sp>
          <p:nvSpPr>
            <p:cNvPr id="22" name="Rectangle: Rounded Corners 18">
              <a:extLst>
                <a:ext uri="{FF2B5EF4-FFF2-40B4-BE49-F238E27FC236}">
                  <a16:creationId xmlns:a16="http://schemas.microsoft.com/office/drawing/2014/main" id="{60AB183F-716F-4C59-864E-6F1FF867132F}"/>
                </a:ext>
              </a:extLst>
            </p:cNvPr>
            <p:cNvSpPr txBox="1"/>
            <p:nvPr/>
          </p:nvSpPr>
          <p:spPr>
            <a:xfrm>
              <a:off x="8162185" y="2177388"/>
              <a:ext cx="2936573" cy="136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ts val="144"/>
                </a:spcAft>
                <a:buNone/>
              </a:pPr>
              <a:r>
                <a:rPr lang="en-US" sz="3200" b="1" kern="1200">
                  <a:solidFill>
                    <a:srgbClr val="FFFFFF"/>
                  </a:solidFill>
                  <a:latin typeface="Helvetica" panose="020B0604020202020204" pitchFamily="34" charset="0"/>
                  <a:ea typeface="+mn-ea"/>
                  <a:cs typeface="Helvetica" panose="020B0604020202020204" pitchFamily="34" charset="0"/>
                </a:rPr>
                <a:t>610</a:t>
              </a:r>
            </a:p>
            <a:p>
              <a:pPr marL="0" lvl="0" algn="ctr" defTabSz="800100">
                <a:lnSpc>
                  <a:spcPct val="100000"/>
                </a:lnSpc>
                <a:spcBef>
                  <a:spcPct val="0"/>
                </a:spcBef>
                <a:spcAft>
                  <a:spcPct val="35000"/>
                </a:spcAft>
                <a:buNone/>
              </a:pPr>
              <a:r>
                <a:rPr lang="en-US" sz="1800" b="1" kern="1200">
                  <a:solidFill>
                    <a:schemeClr val="bg1"/>
                  </a:solidFill>
                  <a:latin typeface="Helvetica" panose="020B0604020202020204" pitchFamily="34" charset="0"/>
                  <a:cs typeface="Helvetica" panose="020B0604020202020204" pitchFamily="34" charset="0"/>
                </a:rPr>
                <a:t>Program and Partner led Meetings </a:t>
              </a:r>
            </a:p>
          </p:txBody>
        </p:sp>
      </p:grpSp>
      <p:grpSp>
        <p:nvGrpSpPr>
          <p:cNvPr id="15" name="Group 14">
            <a:extLst>
              <a:ext uri="{FF2B5EF4-FFF2-40B4-BE49-F238E27FC236}">
                <a16:creationId xmlns:a16="http://schemas.microsoft.com/office/drawing/2014/main" id="{0FD8BE49-05B9-41DF-A636-3D02309F3683}"/>
              </a:ext>
            </a:extLst>
          </p:cNvPr>
          <p:cNvGrpSpPr/>
          <p:nvPr/>
        </p:nvGrpSpPr>
        <p:grpSpPr>
          <a:xfrm>
            <a:off x="7011841" y="3806277"/>
            <a:ext cx="1194385" cy="931552"/>
            <a:chOff x="8114701" y="3625607"/>
            <a:chExt cx="1479696" cy="914168"/>
          </a:xfrm>
        </p:grpSpPr>
        <p:sp>
          <p:nvSpPr>
            <p:cNvPr id="19" name="Rectangle: Rounded Corners 18">
              <a:extLst>
                <a:ext uri="{FF2B5EF4-FFF2-40B4-BE49-F238E27FC236}">
                  <a16:creationId xmlns:a16="http://schemas.microsoft.com/office/drawing/2014/main" id="{4A651851-A244-44F8-B15F-BC7FA8890412}"/>
                </a:ext>
              </a:extLst>
            </p:cNvPr>
            <p:cNvSpPr/>
            <p:nvPr/>
          </p:nvSpPr>
          <p:spPr>
            <a:xfrm>
              <a:off x="8114701" y="3625607"/>
              <a:ext cx="1479696" cy="914168"/>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20" name="Rectangle: Rounded Corners 20">
              <a:extLst>
                <a:ext uri="{FF2B5EF4-FFF2-40B4-BE49-F238E27FC236}">
                  <a16:creationId xmlns:a16="http://schemas.microsoft.com/office/drawing/2014/main" id="{6EDB5DB1-D5E1-41C3-A35C-AC69377AC91A}"/>
                </a:ext>
              </a:extLst>
            </p:cNvPr>
            <p:cNvSpPr txBox="1"/>
            <p:nvPr/>
          </p:nvSpPr>
          <p:spPr>
            <a:xfrm>
              <a:off x="8141476" y="3652382"/>
              <a:ext cx="1426146" cy="8606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ct val="90000"/>
                </a:lnSpc>
                <a:spcBef>
                  <a:spcPct val="0"/>
                </a:spcBef>
                <a:spcAft>
                  <a:spcPct val="35000"/>
                </a:spcAft>
                <a:buNone/>
              </a:pPr>
              <a:r>
                <a:rPr lang="en-US" sz="1500" b="1" kern="1200">
                  <a:solidFill>
                    <a:schemeClr val="bg1"/>
                  </a:solidFill>
                  <a:latin typeface="Helvetica" panose="020B0604020202020204" pitchFamily="34" charset="0"/>
                  <a:cs typeface="Helvetica" panose="020B0604020202020204" pitchFamily="34" charset="0"/>
                </a:rPr>
                <a:t>In person </a:t>
              </a:r>
            </a:p>
          </p:txBody>
        </p:sp>
      </p:grpSp>
      <p:grpSp>
        <p:nvGrpSpPr>
          <p:cNvPr id="16" name="Group 15">
            <a:extLst>
              <a:ext uri="{FF2B5EF4-FFF2-40B4-BE49-F238E27FC236}">
                <a16:creationId xmlns:a16="http://schemas.microsoft.com/office/drawing/2014/main" id="{7AB2B1C9-41D0-4137-A8B6-72F4F6B8C5BB}"/>
              </a:ext>
            </a:extLst>
          </p:cNvPr>
          <p:cNvGrpSpPr/>
          <p:nvPr/>
        </p:nvGrpSpPr>
        <p:grpSpPr>
          <a:xfrm>
            <a:off x="8231041" y="3806277"/>
            <a:ext cx="836759" cy="927597"/>
            <a:chOff x="9656545" y="3627782"/>
            <a:chExt cx="1479696" cy="914168"/>
          </a:xfrm>
        </p:grpSpPr>
        <p:sp>
          <p:nvSpPr>
            <p:cNvPr id="17" name="Rectangle: Rounded Corners 16">
              <a:extLst>
                <a:ext uri="{FF2B5EF4-FFF2-40B4-BE49-F238E27FC236}">
                  <a16:creationId xmlns:a16="http://schemas.microsoft.com/office/drawing/2014/main" id="{A0781F2D-43BF-4E82-BB8B-01643409CFC6}"/>
                </a:ext>
              </a:extLst>
            </p:cNvPr>
            <p:cNvSpPr/>
            <p:nvPr/>
          </p:nvSpPr>
          <p:spPr>
            <a:xfrm>
              <a:off x="9656545" y="3627782"/>
              <a:ext cx="1479696" cy="914168"/>
            </a:xfrm>
            <a:prstGeom prst="roundRect">
              <a:avLst>
                <a:gd name="adj" fmla="val 10000"/>
              </a:avLst>
            </a:prstGeom>
            <a:solidFill>
              <a:schemeClr val="accent5">
                <a:lumMod val="50000"/>
              </a:schemeClr>
            </a:solidFill>
            <a:ln>
              <a:noFill/>
            </a:ln>
          </p:spPr>
          <p:style>
            <a:lnRef idx="2">
              <a:scrgbClr r="0" g="0" b="0"/>
            </a:lnRef>
            <a:fillRef idx="1">
              <a:scrgbClr r="0" g="0" b="0"/>
            </a:fillRef>
            <a:effectRef idx="0">
              <a:schemeClr val="accent5">
                <a:tint val="99000"/>
                <a:hueOff val="0"/>
                <a:satOff val="0"/>
                <a:lumOff val="0"/>
                <a:alphaOff val="0"/>
              </a:schemeClr>
            </a:effectRef>
            <a:fontRef idx="minor">
              <a:schemeClr val="lt1"/>
            </a:fontRef>
          </p:style>
        </p:sp>
        <p:sp>
          <p:nvSpPr>
            <p:cNvPr id="18" name="Rectangle: Rounded Corners 22">
              <a:extLst>
                <a:ext uri="{FF2B5EF4-FFF2-40B4-BE49-F238E27FC236}">
                  <a16:creationId xmlns:a16="http://schemas.microsoft.com/office/drawing/2014/main" id="{152B1F08-FAD5-4C71-80C9-C97374195AE6}"/>
                </a:ext>
              </a:extLst>
            </p:cNvPr>
            <p:cNvSpPr txBox="1"/>
            <p:nvPr/>
          </p:nvSpPr>
          <p:spPr>
            <a:xfrm>
              <a:off x="9683320" y="3716249"/>
              <a:ext cx="1426146" cy="7989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688975">
                <a:lnSpc>
                  <a:spcPct val="90000"/>
                </a:lnSpc>
                <a:spcBef>
                  <a:spcPct val="0"/>
                </a:spcBef>
                <a:spcAft>
                  <a:spcPct val="35000"/>
                </a:spcAft>
                <a:buNone/>
              </a:pPr>
              <a:r>
                <a:rPr lang="en-US" sz="1500" b="1" kern="1200">
                  <a:solidFill>
                    <a:schemeClr val="bg1"/>
                  </a:solidFill>
                  <a:latin typeface="Helvetica" panose="020B0604020202020204" pitchFamily="34" charset="0"/>
                  <a:cs typeface="Helvetica" panose="020B0604020202020204" pitchFamily="34" charset="0"/>
                </a:rPr>
                <a:t>Online</a:t>
              </a:r>
            </a:p>
          </p:txBody>
        </p:sp>
      </p:grpSp>
    </p:spTree>
    <p:extLst>
      <p:ext uri="{BB962C8B-B14F-4D97-AF65-F5344CB8AC3E}">
        <p14:creationId xmlns:p14="http://schemas.microsoft.com/office/powerpoint/2010/main" val="32333260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0" y="1490472"/>
            <a:ext cx="7886700" cy="5048873"/>
          </a:xfrm>
        </p:spPr>
        <p:txBody>
          <a:bodyPr>
            <a:normAutofit/>
          </a:bodyPr>
          <a:lstStyle/>
          <a:p>
            <a:pPr marL="0" indent="0">
              <a:buNone/>
            </a:pPr>
            <a:r>
              <a:rPr lang="en-CA" dirty="0"/>
              <a:t>…and a distinction, particular to maps, underscoring the need for accurate and effective map making:</a:t>
            </a:r>
          </a:p>
          <a:p>
            <a:pPr marL="360000" indent="0">
              <a:buNone/>
            </a:pPr>
            <a:r>
              <a:rPr lang="en-CA" sz="2200" i="1" dirty="0"/>
              <a:t> “…maps differ from statistical graphics because the geographic setting portrayed in the map almost always triggers memories, opinions, and conclusions wholly separate from (but perhaps related to) the intent of the mapmaker”* </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pic>
        <p:nvPicPr>
          <p:cNvPr id="10" name="Picture 9">
            <a:extLst>
              <a:ext uri="{FF2B5EF4-FFF2-40B4-BE49-F238E27FC236}">
                <a16:creationId xmlns:a16="http://schemas.microsoft.com/office/drawing/2014/main" id="{9C6DC41D-E368-438F-8F86-FC3902E667D1}"/>
              </a:ext>
            </a:extLst>
          </p:cNvPr>
          <p:cNvPicPr>
            <a:picLocks noChangeAspect="1"/>
          </p:cNvPicPr>
          <p:nvPr/>
        </p:nvPicPr>
        <p:blipFill>
          <a:blip r:embed="rId2"/>
          <a:stretch>
            <a:fillRect/>
          </a:stretch>
        </p:blipFill>
        <p:spPr>
          <a:xfrm>
            <a:off x="2013528" y="3552230"/>
            <a:ext cx="5493413" cy="3305770"/>
          </a:xfrm>
          <a:prstGeom prst="rect">
            <a:avLst/>
          </a:prstGeom>
        </p:spPr>
      </p:pic>
      <p:sp>
        <p:nvSpPr>
          <p:cNvPr id="11" name="TextBox 10">
            <a:extLst>
              <a:ext uri="{FF2B5EF4-FFF2-40B4-BE49-F238E27FC236}">
                <a16:creationId xmlns:a16="http://schemas.microsoft.com/office/drawing/2014/main" id="{4DE25945-B463-4AB2-81A1-A80F8D3A1F6D}"/>
              </a:ext>
            </a:extLst>
          </p:cNvPr>
          <p:cNvSpPr txBox="1"/>
          <p:nvPr/>
        </p:nvSpPr>
        <p:spPr>
          <a:xfrm>
            <a:off x="208645" y="6569409"/>
            <a:ext cx="173630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*Waller &amp; </a:t>
            </a: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Gotway</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2004.</a:t>
            </a:r>
            <a:endParaRPr kumimoji="0" lang="en-CA"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502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upload.wikimedia.org/wikipedia/commons/c/c7/Snow-cholera-map.jpg">
            <a:extLst>
              <a:ext uri="{FF2B5EF4-FFF2-40B4-BE49-F238E27FC236}">
                <a16:creationId xmlns:a16="http://schemas.microsoft.com/office/drawing/2014/main" id="{3D326C7F-8EB6-45A1-A9BE-EDB8C30D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729" y="904293"/>
            <a:ext cx="3824328" cy="3738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a:xfrm>
            <a:off x="628650" y="1490472"/>
            <a:ext cx="5171786" cy="5194428"/>
          </a:xfrm>
        </p:spPr>
        <p:txBody>
          <a:bodyPr>
            <a:normAutofit lnSpcReduction="10000"/>
          </a:bodyPr>
          <a:lstStyle/>
          <a:p>
            <a:pPr>
              <a:spcAft>
                <a:spcPts val="1200"/>
              </a:spcAft>
            </a:pPr>
            <a:r>
              <a:rPr lang="en-CA" sz="2800" dirty="0"/>
              <a:t>Point features vs aggregate features</a:t>
            </a:r>
          </a:p>
          <a:p>
            <a:pPr lvl="1"/>
            <a:r>
              <a:rPr lang="en-CA" i="1" dirty="0"/>
              <a:t>Point maps</a:t>
            </a:r>
            <a:r>
              <a:rPr lang="en-CA" dirty="0"/>
              <a:t> represent specific geographic locations as dots (points) on the map, e.g., residence or facility, and are primarily used to show spatial distribution</a:t>
            </a:r>
          </a:p>
          <a:p>
            <a:pPr marL="457200" lvl="1" indent="0">
              <a:buNone/>
            </a:pPr>
            <a:endParaRPr lang="en-CA" dirty="0"/>
          </a:p>
          <a:p>
            <a:pPr lvl="1"/>
            <a:r>
              <a:rPr lang="en-CA" dirty="0"/>
              <a:t>A famous public health example is John Snow’s maps of cholera cases (represented as points) – today, we often still show spatial distributions using simple dots on a map</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9011544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sz="2800" dirty="0"/>
              <a:t>Point features vs aggregate features</a:t>
            </a:r>
          </a:p>
          <a:p>
            <a:pPr lvl="1"/>
            <a:r>
              <a:rPr lang="en-CA" dirty="0"/>
              <a:t>Point maps can reflect a limited amount of attribute information through the use of differing symbols, and/or colours, sizes and transparencies of the points</a:t>
            </a:r>
          </a:p>
          <a:p>
            <a:pPr marL="457200" lvl="1" indent="0">
              <a:buNone/>
            </a:pPr>
            <a:endParaRPr lang="en-CA" dirty="0"/>
          </a:p>
          <a:p>
            <a:pPr lvl="1"/>
            <a:r>
              <a:rPr lang="en-CA" dirty="0"/>
              <a:t>Hence, point maps are most suitable when there is no attribute information shown, or when the attributes take on a small number of discrete values</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1367123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Contour maps </a:t>
            </a:r>
            <a:r>
              <a:rPr lang="en-CA" dirty="0"/>
              <a:t>are suitable when attribute information is a continuous range of values, e.g., topographic maps with isolines/shading to represent differing  elevation</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5">
            <a:extLst>
              <a:ext uri="{FF2B5EF4-FFF2-40B4-BE49-F238E27FC236}">
                <a16:creationId xmlns:a16="http://schemas.microsoft.com/office/drawing/2014/main" id="{28679FF1-CD4C-485B-A462-1CC353E657FA}"/>
              </a:ext>
            </a:extLst>
          </p:cNvPr>
          <p:cNvPicPr>
            <a:picLocks noChangeAspect="1"/>
          </p:cNvPicPr>
          <p:nvPr/>
        </p:nvPicPr>
        <p:blipFill>
          <a:blip r:embed="rId2"/>
          <a:stretch>
            <a:fillRect/>
          </a:stretch>
        </p:blipFill>
        <p:spPr>
          <a:xfrm>
            <a:off x="1630507" y="3474510"/>
            <a:ext cx="5882986" cy="3256570"/>
          </a:xfrm>
          <a:prstGeom prst="rect">
            <a:avLst/>
          </a:prstGeom>
          <a:ln>
            <a:noFill/>
          </a:ln>
          <a:effectLst>
            <a:softEdge rad="112500"/>
          </a:effectLst>
        </p:spPr>
      </p:pic>
    </p:spTree>
    <p:extLst>
      <p:ext uri="{BB962C8B-B14F-4D97-AF65-F5344CB8AC3E}">
        <p14:creationId xmlns:p14="http://schemas.microsoft.com/office/powerpoint/2010/main" val="102919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Image maps </a:t>
            </a:r>
            <a:r>
              <a:rPr lang="en-CA" dirty="0"/>
              <a:t>are based on pixels and variations in colour to show features, most notably aerial photographs and satellite imagery</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 name="Picture 4">
            <a:extLst>
              <a:ext uri="{FF2B5EF4-FFF2-40B4-BE49-F238E27FC236}">
                <a16:creationId xmlns:a16="http://schemas.microsoft.com/office/drawing/2014/main" id="{3D02AAB7-E021-466B-ACDF-D70BE5317F11}"/>
              </a:ext>
            </a:extLst>
          </p:cNvPr>
          <p:cNvPicPr>
            <a:picLocks noChangeAspect="1"/>
          </p:cNvPicPr>
          <p:nvPr/>
        </p:nvPicPr>
        <p:blipFill rotWithShape="1">
          <a:blip r:embed="rId2"/>
          <a:srcRect b="5205"/>
          <a:stretch/>
        </p:blipFill>
        <p:spPr>
          <a:xfrm>
            <a:off x="1759672" y="3509063"/>
            <a:ext cx="5624657" cy="3242713"/>
          </a:xfrm>
          <a:prstGeom prst="rect">
            <a:avLst/>
          </a:prstGeom>
          <a:ln>
            <a:noFill/>
          </a:ln>
          <a:effectLst>
            <a:softEdge rad="112500"/>
          </a:effectLst>
        </p:spPr>
      </p:pic>
    </p:spTree>
    <p:extLst>
      <p:ext uri="{BB962C8B-B14F-4D97-AF65-F5344CB8AC3E}">
        <p14:creationId xmlns:p14="http://schemas.microsoft.com/office/powerpoint/2010/main" val="23832724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4903931" cy="4686491"/>
          </a:xfrm>
        </p:spPr>
        <p:txBody>
          <a:bodyPr>
            <a:normAutofit lnSpcReduction="10000"/>
          </a:bodyPr>
          <a:lstStyle/>
          <a:p>
            <a:pPr>
              <a:spcAft>
                <a:spcPts val="1200"/>
              </a:spcAft>
            </a:pPr>
            <a:r>
              <a:rPr lang="en-CA" dirty="0"/>
              <a:t>Point features vs aggregate features</a:t>
            </a:r>
          </a:p>
          <a:p>
            <a:pPr lvl="1"/>
            <a:r>
              <a:rPr lang="en-CA" dirty="0"/>
              <a:t>For areal data (areas and aggregations), maps use symbols, patterns or colour to represent attribute values for a region</a:t>
            </a:r>
          </a:p>
          <a:p>
            <a:pPr marL="457200" lvl="1" indent="0">
              <a:buNone/>
            </a:pPr>
            <a:endParaRPr lang="en-CA" dirty="0"/>
          </a:p>
          <a:p>
            <a:pPr lvl="1"/>
            <a:r>
              <a:rPr lang="en-CA" dirty="0"/>
              <a:t>For example, </a:t>
            </a:r>
            <a:r>
              <a:rPr lang="en-CA" i="1" dirty="0"/>
              <a:t>proportional symbol maps, </a:t>
            </a:r>
            <a:r>
              <a:rPr lang="en-CA" dirty="0"/>
              <a:t>use symbol size scaled proportionately to the value of an attribute for a given region</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2">
            <a:extLst>
              <a:ext uri="{FF2B5EF4-FFF2-40B4-BE49-F238E27FC236}">
                <a16:creationId xmlns:a16="http://schemas.microsoft.com/office/drawing/2014/main" id="{84ADD728-9343-430B-AF69-517E981D1F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16" t="2824" r="2350" b="4384"/>
          <a:stretch/>
        </p:blipFill>
        <p:spPr bwMode="auto">
          <a:xfrm>
            <a:off x="5606469" y="1700308"/>
            <a:ext cx="3231008" cy="42529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D1462B-68AE-417D-B65A-59B3C85A4AFD}"/>
              </a:ext>
            </a:extLst>
          </p:cNvPr>
          <p:cNvSpPr txBox="1"/>
          <p:nvPr/>
        </p:nvSpPr>
        <p:spPr>
          <a:xfrm>
            <a:off x="7376063" y="6553293"/>
            <a:ext cx="157139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err="1">
                <a:ln>
                  <a:noFill/>
                </a:ln>
                <a:solidFill>
                  <a:prstClr val="black"/>
                </a:solidFill>
                <a:effectLst/>
                <a:uLnTx/>
                <a:uFillTx/>
                <a:latin typeface="Calibri" panose="020F0502020204030204"/>
                <a:ea typeface="+mn-ea"/>
                <a:cs typeface="+mn-cs"/>
              </a:rPr>
              <a:t>Lamigueiro</a:t>
            </a: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 Ó. P. 2014</a:t>
            </a:r>
            <a:endParaRPr kumimoji="0" lang="en-CA"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463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97B748-D873-4D90-9441-FAABDA834432}"/>
              </a:ext>
            </a:extLst>
          </p:cNvPr>
          <p:cNvPicPr>
            <a:picLocks noChangeAspect="1"/>
          </p:cNvPicPr>
          <p:nvPr/>
        </p:nvPicPr>
        <p:blipFill>
          <a:blip r:embed="rId2"/>
          <a:stretch>
            <a:fillRect/>
          </a:stretch>
        </p:blipFill>
        <p:spPr>
          <a:xfrm>
            <a:off x="5504872" y="2596460"/>
            <a:ext cx="3454399" cy="2604815"/>
          </a:xfrm>
          <a:prstGeom prst="rect">
            <a:avLst/>
          </a:prstGeom>
          <a:ln>
            <a:noFill/>
          </a:ln>
          <a:effectLst>
            <a:softEdge rad="112500"/>
          </a:effectLst>
        </p:spPr>
      </p:pic>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5181023" cy="5194428"/>
          </a:xfrm>
        </p:spPr>
        <p:txBody>
          <a:bodyPr>
            <a:normAutofit/>
          </a:bodyPr>
          <a:lstStyle/>
          <a:p>
            <a:pPr>
              <a:spcAft>
                <a:spcPts val="1200"/>
              </a:spcAft>
            </a:pPr>
            <a:r>
              <a:rPr lang="en-CA" dirty="0"/>
              <a:t>Point features vs aggregate features</a:t>
            </a:r>
          </a:p>
          <a:p>
            <a:pPr lvl="1"/>
            <a:r>
              <a:rPr lang="en-CA" i="1" dirty="0"/>
              <a:t>Choropleth maps </a:t>
            </a:r>
            <a:r>
              <a:rPr lang="en-CA" dirty="0"/>
              <a:t>display areal data by assigning colours to different attribute values and shading the regions of the map accordingly</a:t>
            </a:r>
          </a:p>
          <a:p>
            <a:pPr marL="457200" lvl="1" indent="0">
              <a:buNone/>
            </a:pPr>
            <a:endParaRPr lang="en-CA" dirty="0"/>
          </a:p>
          <a:p>
            <a:pPr lvl="1"/>
            <a:r>
              <a:rPr lang="en-CA" dirty="0"/>
              <a:t>Despite certain limitations (e.g., single colour implies constant regional rates), choropleth maps are common in public health given data are often available only as regional aggregates</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0544356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7886700" cy="5194428"/>
          </a:xfrm>
        </p:spPr>
        <p:txBody>
          <a:bodyPr>
            <a:normAutofit/>
          </a:bodyPr>
          <a:lstStyle/>
          <a:p>
            <a:pPr>
              <a:spcAft>
                <a:spcPts val="1200"/>
              </a:spcAft>
            </a:pPr>
            <a:r>
              <a:rPr lang="en-CA" dirty="0"/>
              <a:t>Point features vs aggregate features</a:t>
            </a:r>
          </a:p>
          <a:p>
            <a:pPr lvl="1"/>
            <a:r>
              <a:rPr lang="en-CA" dirty="0"/>
              <a:t>Note that range of values shown in choropleth maps may either be defined into classes (e.g., differing colours or patterns) of non-overlapping intervals in an attribute (‘classed choropleth maps’) or show a continuous change (e.g., differing hue or intensity of a single colour) </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0157524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p:txBody>
          <a:bodyPr>
            <a:normAutofit/>
          </a:bodyPr>
          <a:lstStyle/>
          <a:p>
            <a:pPr>
              <a:spcAft>
                <a:spcPts val="1200"/>
              </a:spcAft>
            </a:pPr>
            <a:r>
              <a:rPr lang="en-CA" dirty="0"/>
              <a:t>So, which type of map to use?  Consider:</a:t>
            </a:r>
          </a:p>
          <a:p>
            <a:pPr lvl="1">
              <a:spcAft>
                <a:spcPts val="600"/>
              </a:spcAft>
            </a:pPr>
            <a:r>
              <a:rPr lang="en-CA" dirty="0"/>
              <a:t>Any working limitation or restrictions (e.g., only black and white)</a:t>
            </a:r>
          </a:p>
          <a:p>
            <a:pPr lvl="1">
              <a:spcAft>
                <a:spcPts val="600"/>
              </a:spcAft>
            </a:pPr>
            <a:r>
              <a:rPr lang="en-CA" dirty="0"/>
              <a:t>appropriateness given the data at hand (point locations vs areal data)</a:t>
            </a:r>
          </a:p>
          <a:p>
            <a:pPr lvl="1">
              <a:spcAft>
                <a:spcPts val="600"/>
              </a:spcAft>
            </a:pPr>
            <a:r>
              <a:rPr lang="en-CA" dirty="0"/>
              <a:t>In general, try a few different map types and see which best communicates the message in the data</a:t>
            </a:r>
          </a:p>
          <a:p>
            <a:endParaRPr lang="en-CA" dirty="0"/>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1028" name="Picture 4">
            <a:extLst>
              <a:ext uri="{FF2B5EF4-FFF2-40B4-BE49-F238E27FC236}">
                <a16:creationId xmlns:a16="http://schemas.microsoft.com/office/drawing/2014/main" id="{13FB6BB4-63B5-4031-93AA-6D00534040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964" y="338948"/>
            <a:ext cx="982906" cy="98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03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Reference maps</a:t>
            </a:r>
            <a:r>
              <a:rPr lang="en-CA" dirty="0"/>
              <a:t> focus on locations and names of particular features, e.g., boundaries and names of standard geographic areas, and their major physical features, such as roads, coastlines, and bodies of water</a:t>
            </a:r>
          </a:p>
          <a:p>
            <a:pPr marL="457200" lvl="1" indent="0">
              <a:buNone/>
            </a:pPr>
            <a:endParaRPr lang="en-CA" dirty="0"/>
          </a:p>
          <a:p>
            <a:pPr lvl="1"/>
            <a:r>
              <a:rPr lang="en-CA" i="1" dirty="0"/>
              <a:t>Thematic maps</a:t>
            </a:r>
            <a:r>
              <a:rPr lang="en-CA" dirty="0"/>
              <a:t> focus on spatial variation in one or a few specific topics or ‘themes’ -- common types of thematic maps show distributions of population density or average income</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
        <p:nvSpPr>
          <p:cNvPr id="5" name="TextBox 4">
            <a:extLst>
              <a:ext uri="{FF2B5EF4-FFF2-40B4-BE49-F238E27FC236}">
                <a16:creationId xmlns:a16="http://schemas.microsoft.com/office/drawing/2014/main" id="{9E46A95F-DDEB-4DCD-A170-9F4BC883C6D3}"/>
              </a:ext>
            </a:extLst>
          </p:cNvPr>
          <p:cNvSpPr txBox="1"/>
          <p:nvPr/>
        </p:nvSpPr>
        <p:spPr>
          <a:xfrm>
            <a:off x="628650" y="6521775"/>
            <a:ext cx="6015686"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1" u="none" strike="noStrike" kern="1200" cap="none" spc="0" normalizeH="0" baseline="0" noProof="0" dirty="0">
                <a:ln>
                  <a:noFill/>
                </a:ln>
                <a:solidFill>
                  <a:prstClr val="black"/>
                </a:solidFill>
                <a:effectLst/>
                <a:uLnTx/>
                <a:uFillTx/>
                <a:latin typeface="Calibri" panose="020F0502020204030204"/>
                <a:ea typeface="+mn-ea"/>
                <a:cs typeface="+mn-cs"/>
              </a:rPr>
              <a:t>* Also see:</a:t>
            </a:r>
            <a:r>
              <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rPr>
              <a:t> www150.statcan.gc.ca/n1/pub/92-195-x/92-195-x2011001-eng.htm4</a:t>
            </a:r>
          </a:p>
        </p:txBody>
      </p:sp>
    </p:spTree>
    <p:extLst>
      <p:ext uri="{BB962C8B-B14F-4D97-AF65-F5344CB8AC3E}">
        <p14:creationId xmlns:p14="http://schemas.microsoft.com/office/powerpoint/2010/main" val="144428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PAC 2018 External PPT Template" id="{EC0263BE-8061-C24F-8032-DB9B0364B4FF}" vid="{D78E7FDA-BE62-8C4C-9523-132EFFE4701D}"/>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CPAC 2018 External PPT Template</Template>
  <TotalTime>0</TotalTime>
  <Words>10421</Words>
  <Application>Microsoft Office PowerPoint</Application>
  <PresentationFormat>On-screen Show (4:3)</PresentationFormat>
  <Paragraphs>1282</Paragraphs>
  <Slides>188</Slides>
  <Notes>16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188</vt:i4>
      </vt:variant>
    </vt:vector>
  </HeadingPairs>
  <TitlesOfParts>
    <vt:vector size="198" baseType="lpstr">
      <vt:lpstr>Arial</vt:lpstr>
      <vt:lpstr>Calibri</vt:lpstr>
      <vt:lpstr>Calibri Light</vt:lpstr>
      <vt:lpstr>Cambria Math</vt:lpstr>
      <vt:lpstr>Courier New</vt:lpstr>
      <vt:lpstr>Helvetica</vt:lpstr>
      <vt:lpstr>Office Theme</vt:lpstr>
      <vt:lpstr>1_Office Theme</vt:lpstr>
      <vt:lpstr>2_Office Theme</vt:lpstr>
      <vt:lpstr>3_Office Theme</vt:lpstr>
      <vt:lpstr>Welcome and Call to Order:  Workshop in Geospatial Methods</vt:lpstr>
      <vt:lpstr>Traditional Territory</vt:lpstr>
      <vt:lpstr>Housekeeping Items</vt:lpstr>
      <vt:lpstr>Working Assumptions</vt:lpstr>
      <vt:lpstr>Canadian Partnership Against Cancer</vt:lpstr>
      <vt:lpstr>Canadian Partnership Against Cancer</vt:lpstr>
      <vt:lpstr>Canadian Strategy for Cancer Control (2019-2029) </vt:lpstr>
      <vt:lpstr>Canadian Strategy for Cancer Control</vt:lpstr>
      <vt:lpstr>Channels of input to provide feedback into the  Refresh of the Canadian Strategy for Cancer Control  </vt:lpstr>
      <vt:lpstr>The Role of The Steward</vt:lpstr>
      <vt:lpstr>Priority Areas</vt:lpstr>
      <vt:lpstr>Priority 2: Actions</vt:lpstr>
      <vt:lpstr>Priority 4: Actions</vt:lpstr>
      <vt:lpstr>First Nations, Inuit and Métis: 3 Key Cancer Care Priorities</vt:lpstr>
      <vt:lpstr>Three-Pronged Approach</vt:lpstr>
      <vt:lpstr>Health Equity: Three-Pronged Approach</vt:lpstr>
      <vt:lpstr>Roundtable Introductions</vt:lpstr>
      <vt:lpstr>Workshop Instructor</vt:lpstr>
      <vt:lpstr>Workshop Technical Support</vt:lpstr>
      <vt:lpstr>Analytic Capacity Building Initiative: Workshop in Geospatial Methods</vt:lpstr>
      <vt:lpstr>Workshop in Geospatial Methods Objectives</vt:lpstr>
      <vt:lpstr>Workshop in Geospatial Methods Outcomes</vt:lpstr>
      <vt:lpstr>Workshop description</vt:lpstr>
      <vt:lpstr>Workshop description</vt:lpstr>
      <vt:lpstr>Workshop description</vt:lpstr>
      <vt:lpstr>Workshop description</vt:lpstr>
      <vt:lpstr>Workshop description</vt:lpstr>
      <vt:lpstr>Workshop description</vt:lpstr>
      <vt:lpstr>Module 1: Overview of geospatial analysis</vt:lpstr>
      <vt:lpstr>Outline</vt:lpstr>
      <vt:lpstr>Background and concepts</vt:lpstr>
      <vt:lpstr>Geospatial analysis in public health</vt:lpstr>
      <vt:lpstr>Geospatial analysis in public health</vt:lpstr>
      <vt:lpstr>Geospatial analysis in public health</vt:lpstr>
      <vt:lpstr>Geospatial analysis in public health</vt:lpstr>
      <vt:lpstr>Why do we need geospatial analysis?</vt:lpstr>
      <vt:lpstr>Why do we need geospatial analysis?</vt:lpstr>
      <vt:lpstr>Considerations and cautions</vt:lpstr>
      <vt:lpstr>Review of selected terms and concepts</vt:lpstr>
      <vt:lpstr>Discussion</vt:lpstr>
      <vt:lpstr>Spatial analysis in public health</vt:lpstr>
      <vt:lpstr>Illustrative example</vt:lpstr>
      <vt:lpstr>Geospatial analysis in R</vt:lpstr>
      <vt:lpstr>References and resources</vt:lpstr>
      <vt:lpstr>Break 10:30am-10:45am</vt:lpstr>
      <vt:lpstr>Module 2: Working with and understanding spatial data</vt:lpstr>
      <vt:lpstr>Outline</vt:lpstr>
      <vt:lpstr>Background and concepts</vt:lpstr>
      <vt:lpstr>Spatial data</vt:lpstr>
      <vt:lpstr>Spatial data</vt:lpstr>
      <vt:lpstr>Spatial data</vt:lpstr>
      <vt:lpstr>Spatial data</vt:lpstr>
      <vt:lpstr>Spatial data: vectors and rasters</vt:lpstr>
      <vt:lpstr>Spatial data: vectors and rasters</vt:lpstr>
      <vt:lpstr>Spatial data: vectors and rasters</vt:lpstr>
      <vt:lpstr>Spatial data: points vs areal units</vt:lpstr>
      <vt:lpstr>Spatial data: polygons</vt:lpstr>
      <vt:lpstr>Spatial data: polygons</vt:lpstr>
      <vt:lpstr>Spatial data: geocoding</vt:lpstr>
      <vt:lpstr>Coordinate reference systems (CRS)</vt:lpstr>
      <vt:lpstr>Projection systems</vt:lpstr>
      <vt:lpstr>Projection systems</vt:lpstr>
      <vt:lpstr>Projection systems</vt:lpstr>
      <vt:lpstr>Projection systems</vt:lpstr>
      <vt:lpstr>Challenges of spatial data</vt:lpstr>
      <vt:lpstr>Challenges of spatial data</vt:lpstr>
      <vt:lpstr>Challenges of spatial data</vt:lpstr>
      <vt:lpstr>Challenges of spatial data</vt:lpstr>
      <vt:lpstr>Key sources of spatial data in public health</vt:lpstr>
      <vt:lpstr>Key sources of spatial data in public health</vt:lpstr>
      <vt:lpstr>Considerations and cautions</vt:lpstr>
      <vt:lpstr>Spatial data in R</vt:lpstr>
      <vt:lpstr>Background</vt:lpstr>
      <vt:lpstr>The sf package</vt:lpstr>
      <vt:lpstr>The sf package</vt:lpstr>
      <vt:lpstr>The sf package</vt:lpstr>
      <vt:lpstr>The sf package</vt:lpstr>
      <vt:lpstr>Lunch 12:00pm-1:00pm</vt:lpstr>
      <vt:lpstr>Illustrative example</vt:lpstr>
      <vt:lpstr>Working with spatial data in R</vt:lpstr>
      <vt:lpstr>Discussion</vt:lpstr>
      <vt:lpstr>Challenges in accessing and using spatial data</vt:lpstr>
      <vt:lpstr>References and resources</vt:lpstr>
      <vt:lpstr>Break 2:30pm-2:45pm</vt:lpstr>
      <vt:lpstr>Module 3: Mapping and other spatial visualizations</vt:lpstr>
      <vt:lpstr>Outline</vt:lpstr>
      <vt:lpstr>Background and concepts</vt:lpstr>
      <vt:lpstr>Principals of data visualization</vt:lpstr>
      <vt:lpstr>Principals of data visualization</vt:lpstr>
      <vt:lpstr>Principals of data visualization</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Considerations and cautions</vt:lpstr>
      <vt:lpstr>Creating basic maps in R</vt:lpstr>
      <vt:lpstr>Background</vt:lpstr>
      <vt:lpstr>Background</vt:lpstr>
      <vt:lpstr>Background</vt:lpstr>
      <vt:lpstr>tmap</vt:lpstr>
      <vt:lpstr>tmap</vt:lpstr>
      <vt:lpstr>PowerPoint Presentation</vt:lpstr>
      <vt:lpstr>tmap</vt:lpstr>
      <vt:lpstr>tmap</vt:lpstr>
      <vt:lpstr>tmap</vt:lpstr>
      <vt:lpstr>tmap</vt:lpstr>
      <vt:lpstr>tmap</vt:lpstr>
      <vt:lpstr>Summary of Day #1</vt:lpstr>
      <vt:lpstr>Workshop in Geospatial Methods</vt:lpstr>
      <vt:lpstr>Module 3: Mapping and other spatial visualizations</vt:lpstr>
      <vt:lpstr>Illustrative example</vt:lpstr>
      <vt:lpstr>Mapping census data</vt:lpstr>
      <vt:lpstr>References and resources</vt:lpstr>
      <vt:lpstr>Module 4: Descriptive analysis and identification of hotspots</vt:lpstr>
      <vt:lpstr>Outline</vt:lpstr>
      <vt:lpstr>Background and concepts</vt:lpstr>
      <vt:lpstr>Clustering and detection of clusters</vt:lpstr>
      <vt:lpstr>Clustering and detection of clusters</vt:lpstr>
      <vt:lpstr>Clustering and detection of clusters</vt:lpstr>
      <vt:lpstr>Break 10:30am-10:45am</vt:lpstr>
      <vt:lpstr>Global spatial autocorrelation</vt:lpstr>
      <vt:lpstr>Global spatial autocorrelation</vt:lpstr>
      <vt:lpstr>Global spatial autocorrelation</vt:lpstr>
      <vt:lpstr>A note on spatial proximity</vt:lpstr>
      <vt:lpstr>Local spatial autocorrelation</vt:lpstr>
      <vt:lpstr>Local spatial autocorrelation</vt:lpstr>
      <vt:lpstr>Cluster detection methods</vt:lpstr>
      <vt:lpstr>Cluster detection methods</vt:lpstr>
      <vt:lpstr>Cluster detection methods</vt:lpstr>
      <vt:lpstr>Considerations and cautions</vt:lpstr>
      <vt:lpstr>Lunch 12:00pm-1:00pm</vt:lpstr>
      <vt:lpstr>Illustrative example</vt:lpstr>
      <vt:lpstr>Spatial autocorrelation in R</vt:lpstr>
      <vt:lpstr>Detecting spatial clusters in R</vt:lpstr>
      <vt:lpstr>References and resources</vt:lpstr>
      <vt:lpstr>Looking Ahead:  Joint Analytic Project</vt:lpstr>
      <vt:lpstr>Joint Analytic Project: Purpose</vt:lpstr>
      <vt:lpstr>Joint Analytic Project: Outcomes</vt:lpstr>
      <vt:lpstr>How the Partnership Plans to Use this Data</vt:lpstr>
      <vt:lpstr>Objectives</vt:lpstr>
      <vt:lpstr>Mentimeter</vt:lpstr>
      <vt:lpstr>Instructions for using Mentimeter</vt:lpstr>
      <vt:lpstr>Report Back</vt:lpstr>
      <vt:lpstr>Discussion </vt:lpstr>
      <vt:lpstr>Joint Analytic Project Webinar </vt:lpstr>
      <vt:lpstr>Break 2:30pm-2:45pm</vt:lpstr>
      <vt:lpstr>Module 5: Describing changes in spatial patterns over time</vt:lpstr>
      <vt:lpstr>Outline</vt:lpstr>
      <vt:lpstr>Background and concepts</vt:lpstr>
      <vt:lpstr>Including time in a spatial analysis</vt:lpstr>
      <vt:lpstr>Including time in a spatial analysis</vt:lpstr>
      <vt:lpstr>Including time in a spatial analysis</vt:lpstr>
      <vt:lpstr>Maps with a time component</vt:lpstr>
      <vt:lpstr>Maps with a time component</vt:lpstr>
      <vt:lpstr>Maps with a time component</vt:lpstr>
      <vt:lpstr>Considerations and cautions</vt:lpstr>
      <vt:lpstr>Space-time cluster detection</vt:lpstr>
      <vt:lpstr>Background</vt:lpstr>
      <vt:lpstr>Cluster detection with a time component</vt:lpstr>
      <vt:lpstr>Illustrative example</vt:lpstr>
      <vt:lpstr>Adding time to spatial analysis</vt:lpstr>
      <vt:lpstr>Detecting space-time clusters</vt:lpstr>
      <vt:lpstr>References and resources</vt:lpstr>
      <vt:lpstr>Module 6: Overview of spatial modeling</vt:lpstr>
      <vt:lpstr>Outline</vt:lpstr>
      <vt:lpstr>Background and concepts</vt:lpstr>
      <vt:lpstr>Purpose of spatial modeling</vt:lpstr>
      <vt:lpstr>Purpose of spatial modeling</vt:lpstr>
      <vt:lpstr>Types of spatial regression models</vt:lpstr>
      <vt:lpstr>Structure of spatial regression models</vt:lpstr>
      <vt:lpstr>Structure of spatial regression models</vt:lpstr>
      <vt:lpstr>Structure of spatial regression models</vt:lpstr>
      <vt:lpstr>Structure of spatial regression models</vt:lpstr>
      <vt:lpstr>Applications of spatial regression models</vt:lpstr>
      <vt:lpstr>Considerations and cautions</vt:lpstr>
      <vt:lpstr>References and resources</vt:lpstr>
      <vt:lpstr>Summary of Day #2</vt:lpstr>
      <vt:lpstr>Next Steps </vt:lpstr>
      <vt:lpstr>Next Steps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Josie Bento</dc:creator>
  <cp:lastModifiedBy>Michael</cp:lastModifiedBy>
  <cp:revision>2</cp:revision>
  <dcterms:created xsi:type="dcterms:W3CDTF">2018-06-18T14:49:17Z</dcterms:created>
  <dcterms:modified xsi:type="dcterms:W3CDTF">2019-09-18T15:10:45Z</dcterms:modified>
</cp:coreProperties>
</file>